
<file path=[Content_Types].xml><?xml version="1.0" encoding="utf-8"?>
<Types xmlns="http://schemas.openxmlformats.org/package/2006/content-types">
  <Default Extension="jpeg" ContentType="image/jpeg"/>
  <Default Extension="vml" ContentType="application/vnd.openxmlformats-officedocument.vmlDrawing"/>
  <Default Extension="bin" ContentType="application/vnd.openxmlformats-officedocument.oleObject"/>
  <Default Extension="wav" ContentType="audio/x-wav"/>
  <Default Extension="png" ContentType="image/png"/>
  <Default Extension="gif" ContentType="image/gif"/>
  <Default Extension="wmf" ContentType="image/x-w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3"/>
    <p:sldMasterId id="2147483672" r:id="rId4"/>
    <p:sldMasterId id="2147483685" r:id="rId5"/>
  </p:sldMasterIdLst>
  <p:sldIdLst>
    <p:sldId id="257" r:id="rId6"/>
    <p:sldId id="258" r:id="rId7"/>
    <p:sldId id="268" r:id="rId8"/>
    <p:sldId id="267" r:id="rId9"/>
    <p:sldId id="282" r:id="rId10"/>
    <p:sldId id="263" r:id="rId11"/>
    <p:sldId id="285" r:id="rId12"/>
    <p:sldId id="269" r:id="rId13"/>
    <p:sldId id="276" r:id="rId14"/>
  </p:sldIdLst>
  <p:sldSz cx="9144000" cy="6858000" type="screen4x3"/>
  <p:notesSz cx="6858000" cy="9144000"/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99"/>
    <a:srgbClr val="3366FF"/>
    <a:srgbClr val="000000"/>
    <a:srgbClr val="3333FF"/>
    <a:srgbClr val="FF0000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howGuides="1">
      <p:cViewPr varScale="1">
        <p:scale>
          <a:sx n="65" d="100"/>
          <a:sy n="65" d="100"/>
        </p:scale>
        <p:origin x="-86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 showFormatting="0"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4.xml"/><Relationship Id="rId8" Type="http://schemas.openxmlformats.org/officeDocument/2006/relationships/slide" Target="slides/slide3.xml"/><Relationship Id="rId7" Type="http://schemas.openxmlformats.org/officeDocument/2006/relationships/slide" Target="slides/slide2.xml"/><Relationship Id="rId6" Type="http://schemas.openxmlformats.org/officeDocument/2006/relationships/slide" Target="slides/slide1.xml"/><Relationship Id="rId5" Type="http://schemas.openxmlformats.org/officeDocument/2006/relationships/slideMaster" Target="slideMasters/slideMaster4.xml"/><Relationship Id="rId4" Type="http://schemas.openxmlformats.org/officeDocument/2006/relationships/slideMaster" Target="slideMasters/slideMaster3.xml"/><Relationship Id="rId3" Type="http://schemas.openxmlformats.org/officeDocument/2006/relationships/slideMaster" Target="slideMasters/slideMaster2.xml"/><Relationship Id="rId2" Type="http://schemas.openxmlformats.org/officeDocument/2006/relationships/theme" Target="theme/theme1.xml"/><Relationship Id="rId17" Type="http://schemas.openxmlformats.org/officeDocument/2006/relationships/tableStyles" Target="tableStyles.xml"/><Relationship Id="rId16" Type="http://schemas.openxmlformats.org/officeDocument/2006/relationships/viewProps" Target="viewProps.xml"/><Relationship Id="rId15" Type="http://schemas.openxmlformats.org/officeDocument/2006/relationships/presProps" Target="presProps.xml"/><Relationship Id="rId14" Type="http://schemas.openxmlformats.org/officeDocument/2006/relationships/slide" Target="slides/slide9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" Type="http://schemas.openxmlformats.org/officeDocument/2006/relationships/slideMaster" Target="slideMasters/slide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png"/></Relationships>
</file>

<file path=ppt/drawings/_rels/vmlDrawing2.vml.rels><?xml version="1.0" encoding="UTF-8" standalone="yes"?>
<Relationships xmlns="http://schemas.openxmlformats.org/package/2006/relationships"><Relationship Id="rId5" Type="http://schemas.openxmlformats.org/officeDocument/2006/relationships/image" Target="../media/image17.wmf"/><Relationship Id="rId4" Type="http://schemas.openxmlformats.org/officeDocument/2006/relationships/image" Target="../media/image16.wmf"/><Relationship Id="rId3" Type="http://schemas.openxmlformats.org/officeDocument/2006/relationships/image" Target="../media/image15.wmf"/><Relationship Id="rId2" Type="http://schemas.openxmlformats.org/officeDocument/2006/relationships/image" Target="../media/image14.wmf"/><Relationship Id="rId1" Type="http://schemas.openxmlformats.org/officeDocument/2006/relationships/image" Target="../media/image13.png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22.wmf"/><Relationship Id="rId2" Type="http://schemas.openxmlformats.org/officeDocument/2006/relationships/image" Target="../media/image21.wmf"/><Relationship Id="rId1" Type="http://schemas.openxmlformats.org/officeDocument/2006/relationships/image" Target="../media/image20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5293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showMasterPhAnim="0" showMasterSp="0">
  <p:cSld name="标题幻灯片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grpSp>
        <p:nvGrpSpPr>
          <p:cNvPr id="6146" name="组合 6145"/>
          <p:cNvGrpSpPr/>
          <p:nvPr/>
        </p:nvGrpSpPr>
        <p:grpSpPr>
          <a:xfrm>
            <a:off x="0" y="2438400"/>
            <a:ext cx="9009063" cy="1052513"/>
            <a:chOff x="0" y="1536"/>
            <a:chExt cx="5675" cy="663"/>
          </a:xfrm>
        </p:grpSpPr>
        <p:grpSp>
          <p:nvGrpSpPr>
            <p:cNvPr id="6147" name="组合 6146"/>
            <p:cNvGrpSpPr/>
            <p:nvPr/>
          </p:nvGrpSpPr>
          <p:grpSpPr>
            <a:xfrm>
              <a:off x="183" y="1604"/>
              <a:ext cx="448" cy="299"/>
              <a:chOff x="720" y="336"/>
              <a:chExt cx="624" cy="432"/>
            </a:xfrm>
          </p:grpSpPr>
          <p:sp>
            <p:nvSpPr>
              <p:cNvPr id="6148" name="矩形 6147"/>
              <p:cNvSpPr/>
              <p:nvPr/>
            </p:nvSpPr>
            <p:spPr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6149" name="矩形 6148"/>
              <p:cNvSpPr/>
              <p:nvPr/>
            </p:nvSpPr>
            <p:spPr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  <a:tileRect/>
              </a:gra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</p:grpSp>
        <p:grpSp>
          <p:nvGrpSpPr>
            <p:cNvPr id="6150" name="组合 6149"/>
            <p:cNvGrpSpPr/>
            <p:nvPr/>
          </p:nvGrpSpPr>
          <p:grpSpPr>
            <a:xfrm>
              <a:off x="261" y="1870"/>
              <a:ext cx="465" cy="299"/>
              <a:chOff x="912" y="2640"/>
              <a:chExt cx="672" cy="432"/>
            </a:xfrm>
          </p:grpSpPr>
          <p:sp>
            <p:nvSpPr>
              <p:cNvPr id="6151" name="矩形 6150"/>
              <p:cNvSpPr/>
              <p:nvPr/>
            </p:nvSpPr>
            <p:spPr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6152" name="矩形 6151"/>
              <p:cNvSpPr/>
              <p:nvPr/>
            </p:nvSpPr>
            <p:spPr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  <a:tileRect/>
              </a:gra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</p:grpSp>
        <p:sp>
          <p:nvSpPr>
            <p:cNvPr id="6153" name="矩形 6152"/>
            <p:cNvSpPr/>
            <p:nvPr/>
          </p:nvSpPr>
          <p:spPr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  <a:tileRect/>
            </a:gra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6154" name="矩形 6153"/>
            <p:cNvSpPr/>
            <p:nvPr/>
          </p:nvSpPr>
          <p:spPr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6155" name="矩形 6154"/>
            <p:cNvSpPr/>
            <p:nvPr/>
          </p:nvSpPr>
          <p:spPr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  <a:tileRect/>
            </a:gra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</p:grpSp>
      <p:sp>
        <p:nvSpPr>
          <p:cNvPr id="6156" name="标题 6155"/>
          <p:cNvSpPr>
            <a:spLocks noGrp="1"/>
          </p:cNvSpPr>
          <p:nvPr>
            <p:ph type="ctrTitle"/>
          </p:nvPr>
        </p:nvSpPr>
        <p:spPr>
          <a:xfrm>
            <a:off x="990600" y="1828800"/>
            <a:ext cx="7772400" cy="11430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>
            <a:lvl1pPr lvl="0">
              <a:defRPr/>
            </a:lvl1pPr>
          </a:lstStyle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6157" name="副标题 6156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>
            <a:lvl1pPr marL="0" lvl="0" indent="0" algn="ctr">
              <a:buNone/>
              <a:defRPr/>
            </a:lvl1pPr>
            <a:lvl2pPr marL="457200" lvl="1" indent="0" algn="ctr">
              <a:buNone/>
              <a:defRPr/>
            </a:lvl2pPr>
            <a:lvl3pPr marL="914400" lvl="2" indent="0" algn="ctr">
              <a:buNone/>
              <a:defRPr/>
            </a:lvl3pPr>
            <a:lvl4pPr marL="1371600" lvl="3" indent="0" algn="ctr">
              <a:buNone/>
              <a:defRPr/>
            </a:lvl4pPr>
            <a:lvl5pPr marL="1828800" lvl="4" indent="0" algn="ctr">
              <a:buNone/>
              <a:defRPr/>
            </a:lvl5pPr>
          </a:lstStyle>
          <a:p>
            <a:pPr lvl="0"/>
            <a:r>
              <a:rPr lang="zh-CN" altLang="en-US" dirty="0"/>
              <a:t>单击此处编辑母版副标题样式</a:t>
            </a:r>
            <a:endParaRPr lang="zh-CN" altLang="en-US" dirty="0"/>
          </a:p>
        </p:txBody>
      </p:sp>
      <p:sp>
        <p:nvSpPr>
          <p:cNvPr id="6158" name="日期占位符 6157"/>
          <p:cNvSpPr>
            <a:spLocks noGrp="1"/>
          </p:cNvSpPr>
          <p:nvPr>
            <p:ph type="dt" sz="half" idx="2"/>
          </p:nvPr>
        </p:nvSpPr>
        <p:spPr>
          <a:xfrm>
            <a:off x="990600" y="6248400"/>
            <a:ext cx="19050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>
            <a:lvl1pPr>
              <a:defRPr sz="1400">
                <a:solidFill>
                  <a:schemeClr val="bg2"/>
                </a:solidFill>
                <a:latin typeface="Tahoma" panose="020B0604030504040204" pitchFamily="34" charset="0"/>
              </a:defRPr>
            </a:lvl1pPr>
          </a:lstStyle>
          <a:p>
            <a:pPr>
              <a:buClr>
                <a:schemeClr val="bg1"/>
              </a:buClr>
            </a:pP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159" name="页脚占位符 6158"/>
          <p:cNvSpPr>
            <a:spLocks noGrp="1"/>
          </p:cNvSpPr>
          <p:nvPr>
            <p:ph type="ftr" sz="quarter" idx="3"/>
          </p:nvPr>
        </p:nvSpPr>
        <p:spPr>
          <a:xfrm>
            <a:off x="3429000" y="6248400"/>
            <a:ext cx="28956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>
            <a:lvl1pPr algn="ctr">
              <a:defRPr sz="1400">
                <a:solidFill>
                  <a:schemeClr val="bg2"/>
                </a:solidFill>
                <a:latin typeface="Tahoma" panose="020B0604030504040204" pitchFamily="34" charset="0"/>
              </a:defRPr>
            </a:lvl1pPr>
          </a:lstStyle>
          <a:p>
            <a:pPr>
              <a:buClr>
                <a:schemeClr val="bg1"/>
              </a:buClr>
            </a:pPr>
            <a:endParaRPr lang="zh-CN" altLang="en-US" dirty="0"/>
          </a:p>
        </p:txBody>
      </p:sp>
      <p:sp>
        <p:nvSpPr>
          <p:cNvPr id="6160" name="灯片编号占位符 6159"/>
          <p:cNvSpPr>
            <a:spLocks noGrp="1"/>
          </p:cNvSpPr>
          <p:nvPr>
            <p:ph type="sldNum" sz="quarter" idx="4"/>
          </p:nvPr>
        </p:nvSpPr>
        <p:spPr>
          <a:xfrm>
            <a:off x="6858000" y="6248400"/>
            <a:ext cx="19050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>
            <a:lvl1pPr algn="r">
              <a:defRPr sz="1400">
                <a:solidFill>
                  <a:schemeClr val="bg2"/>
                </a:solidFill>
                <a:latin typeface="Tahoma" panose="020B0604030504040204" pitchFamily="34" charset="0"/>
              </a:defRPr>
            </a:lvl1pPr>
          </a:lstStyle>
          <a:p>
            <a:pPr>
              <a:buClr>
                <a:schemeClr val="bg1"/>
              </a:buClr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hf sldNum="0"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buClr>
                <a:schemeClr val="bg1"/>
              </a:buClr>
            </a:pP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buClr>
                <a:schemeClr val="bg1"/>
              </a:buClr>
            </a:pPr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buClr>
                <a:schemeClr val="bg1"/>
              </a:buClr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buClr>
                <a:schemeClr val="bg1"/>
              </a:buClr>
            </a:pP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buClr>
                <a:schemeClr val="bg1"/>
              </a:buClr>
            </a:pPr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buClr>
                <a:schemeClr val="bg1"/>
              </a:buClr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1182688" y="2017713"/>
            <a:ext cx="3808476" cy="411480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146612" y="2017713"/>
            <a:ext cx="3808476" cy="411480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buClr>
                <a:schemeClr val="bg1"/>
              </a:buClr>
            </a:pP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buClr>
                <a:schemeClr val="bg1"/>
              </a:buClr>
            </a:pPr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buClr>
                <a:schemeClr val="bg1"/>
              </a:buClr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buClr>
                <a:schemeClr val="bg1"/>
              </a:buClr>
            </a:pP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buClr>
                <a:schemeClr val="bg1"/>
              </a:buClr>
            </a:pPr>
            <a:endParaRPr lang="zh-CN" altLang="en-US" dirty="0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buClr>
                <a:schemeClr val="bg1"/>
              </a:buClr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buClr>
                <a:schemeClr val="bg1"/>
              </a:buClr>
            </a:pP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buClr>
                <a:schemeClr val="bg1"/>
              </a:buClr>
            </a:pPr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buClr>
                <a:schemeClr val="bg1"/>
              </a:buClr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buClr>
                <a:schemeClr val="bg1"/>
              </a:buClr>
            </a:pP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buClr>
                <a:schemeClr val="bg1"/>
              </a:buClr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buClr>
                <a:schemeClr val="bg1"/>
              </a:buClr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buClr>
                <a:schemeClr val="bg1"/>
              </a:buClr>
            </a:pP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buClr>
                <a:schemeClr val="bg1"/>
              </a:buClr>
            </a:pPr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buClr>
                <a:schemeClr val="bg1"/>
              </a:buClr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buClr>
                <a:schemeClr val="bg1"/>
              </a:buClr>
            </a:pP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buClr>
                <a:schemeClr val="bg1"/>
              </a:buClr>
            </a:pPr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buClr>
                <a:schemeClr val="bg1"/>
              </a:buClr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buClr>
                <a:schemeClr val="bg1"/>
              </a:buClr>
            </a:pP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buClr>
                <a:schemeClr val="bg1"/>
              </a:buClr>
            </a:pPr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buClr>
                <a:schemeClr val="bg1"/>
              </a:buClr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7004051" y="617538"/>
            <a:ext cx="1951038" cy="551497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1150938" y="617538"/>
            <a:ext cx="5740009" cy="551497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buClr>
                <a:schemeClr val="bg1"/>
              </a:buClr>
            </a:pP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buClr>
                <a:schemeClr val="bg1"/>
              </a:buClr>
            </a:pPr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buClr>
                <a:schemeClr val="bg1"/>
              </a:buClr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08476" cy="411480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9724" y="1981200"/>
            <a:ext cx="3808476" cy="411480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716657" cy="5486400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标题，一项大型内容和两项小型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quarter" idx="2"/>
          </p:nvPr>
        </p:nvSpPr>
        <p:spPr>
          <a:xfrm>
            <a:off x="4629150" y="1825625"/>
            <a:ext cx="3886200" cy="2098675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内容占位符 4"/>
          <p:cNvSpPr>
            <a:spLocks noGrp="1"/>
          </p:cNvSpPr>
          <p:nvPr>
            <p:ph sz="quarter" idx="3"/>
          </p:nvPr>
        </p:nvSpPr>
        <p:spPr>
          <a:xfrm>
            <a:off x="4629150" y="4076700"/>
            <a:ext cx="3886200" cy="21002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日期占位符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7" name="页脚占位符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/>
          </a:p>
        </p:txBody>
      </p:sp>
      <p:sp>
        <p:nvSpPr>
          <p:cNvPr id="8" name="灯片编号占位符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5293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0.xml"/><Relationship Id="rId8" Type="http://schemas.openxmlformats.org/officeDocument/2006/relationships/slideLayout" Target="../slideLayouts/slideLayout19.xml"/><Relationship Id="rId7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3" Type="http://schemas.openxmlformats.org/officeDocument/2006/relationships/theme" Target="../theme/theme2.xml"/><Relationship Id="rId12" Type="http://schemas.openxmlformats.org/officeDocument/2006/relationships/image" Target="../media/image1.jpeg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" Type="http://schemas.openxmlformats.org/officeDocument/2006/relationships/slideLayout" Target="../slideLayouts/slideLayout12.xml"/></Relationships>
</file>

<file path=ppt/slideMasters/_rels/slideMaster3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31.xml"/><Relationship Id="rId8" Type="http://schemas.openxmlformats.org/officeDocument/2006/relationships/slideLayout" Target="../slideLayouts/slideLayout30.xml"/><Relationship Id="rId7" Type="http://schemas.openxmlformats.org/officeDocument/2006/relationships/slideLayout" Target="../slideLayouts/slideLayout29.xml"/><Relationship Id="rId6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6.xml"/><Relationship Id="rId3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4.xml"/><Relationship Id="rId13" Type="http://schemas.openxmlformats.org/officeDocument/2006/relationships/theme" Target="../theme/theme3.xml"/><Relationship Id="rId12" Type="http://schemas.openxmlformats.org/officeDocument/2006/relationships/slideLayout" Target="../slideLayouts/slideLayout34.xml"/><Relationship Id="rId11" Type="http://schemas.openxmlformats.org/officeDocument/2006/relationships/slideLayout" Target="../slideLayouts/slideLayout33.xml"/><Relationship Id="rId10" Type="http://schemas.openxmlformats.org/officeDocument/2006/relationships/slideLayout" Target="../slideLayouts/slideLayout32.xml"/><Relationship Id="rId1" Type="http://schemas.openxmlformats.org/officeDocument/2006/relationships/slideLayout" Target="../slideLayouts/slideLayout23.xml"/></Relationships>
</file>

<file path=ppt/slideMasters/_rels/slideMaster4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43.xml"/><Relationship Id="rId8" Type="http://schemas.openxmlformats.org/officeDocument/2006/relationships/slideLayout" Target="../slideLayouts/slideLayout42.xml"/><Relationship Id="rId7" Type="http://schemas.openxmlformats.org/officeDocument/2006/relationships/slideLayout" Target="../slideLayouts/slideLayout41.xml"/><Relationship Id="rId6" Type="http://schemas.openxmlformats.org/officeDocument/2006/relationships/slideLayout" Target="../slideLayouts/slideLayout40.xml"/><Relationship Id="rId5" Type="http://schemas.openxmlformats.org/officeDocument/2006/relationships/slideLayout" Target="../slideLayouts/slideLayout39.xml"/><Relationship Id="rId4" Type="http://schemas.openxmlformats.org/officeDocument/2006/relationships/slideLayout" Target="../slideLayouts/slideLayout38.xml"/><Relationship Id="rId3" Type="http://schemas.openxmlformats.org/officeDocument/2006/relationships/slideLayout" Target="../slideLayouts/slideLayout37.xml"/><Relationship Id="rId2" Type="http://schemas.openxmlformats.org/officeDocument/2006/relationships/slideLayout" Target="../slideLayouts/slideLayout36.xml"/><Relationship Id="rId13" Type="http://schemas.openxmlformats.org/officeDocument/2006/relationships/theme" Target="../theme/theme4.xml"/><Relationship Id="rId12" Type="http://schemas.openxmlformats.org/officeDocument/2006/relationships/slideLayout" Target="../slideLayouts/slideLayout46.xml"/><Relationship Id="rId11" Type="http://schemas.openxmlformats.org/officeDocument/2006/relationships/slideLayout" Target="../slideLayouts/slideLayout45.xml"/><Relationship Id="rId10" Type="http://schemas.openxmlformats.org/officeDocument/2006/relationships/slideLayout" Target="../slideLayouts/slideLayout44.xml"/><Relationship Id="rId1" Type="http://schemas.openxmlformats.org/officeDocument/2006/relationships/slideLayout" Target="../slideLayouts/slideLayout3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026" name="标题 102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1027" name="文本占位符 1026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1028" name="日期占位符 1027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400"/>
            </a:lvl1pPr>
          </a:lstStyle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1029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00"/>
            </a:lvl1pPr>
          </a:lstStyle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1030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400"/>
            </a:lvl1pPr>
          </a:lstStyle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marL="0" lvl="0" indent="0" algn="ctr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2pPr>
      <a:lvl3pPr marL="914400" lvl="2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3pPr>
      <a:lvl4pPr marL="1371600" lvl="3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4pPr>
      <a:lvl5pPr marL="1828800" lvl="4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5pPr>
      <a:lvl6pPr marL="2286000" lvl="5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6pPr>
      <a:lvl7pPr marL="2743200" lvl="6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7pPr>
      <a:lvl8pPr marL="3200400" lvl="7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8pPr>
      <a:lvl9pPr marL="3657600" lvl="8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5122" name="矩形 5121"/>
          <p:cNvSpPr/>
          <p:nvPr/>
        </p:nvSpPr>
        <p:spPr>
          <a:xfrm>
            <a:off x="417513" y="1098550"/>
            <a:ext cx="438150" cy="474663"/>
          </a:xfrm>
          <a:prstGeom prst="rect">
            <a:avLst/>
          </a:prstGeom>
          <a:solidFill>
            <a:schemeClr val="accent2"/>
          </a:solidFill>
          <a:ln w="9525">
            <a:noFill/>
          </a:ln>
        </p:spPr>
        <p:txBody>
          <a:bodyPr wrap="none" anchor="ctr"/>
          <a:p>
            <a:pPr lvl="0" algn="ctr">
              <a:buClr>
                <a:schemeClr val="bg1"/>
              </a:buClr>
            </a:pPr>
            <a:endParaRPr sz="2400" dirty="0">
              <a:latin typeface="Tahoma" panose="020B0604030504040204" pitchFamily="34" charset="0"/>
            </a:endParaRPr>
          </a:p>
        </p:txBody>
      </p:sp>
      <p:sp>
        <p:nvSpPr>
          <p:cNvPr id="5123" name="矩形 5122"/>
          <p:cNvSpPr/>
          <p:nvPr/>
        </p:nvSpPr>
        <p:spPr>
          <a:xfrm>
            <a:off x="800100" y="1098550"/>
            <a:ext cx="328613" cy="474663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  <a:tileRect/>
          </a:gradFill>
          <a:ln w="9525">
            <a:noFill/>
          </a:ln>
        </p:spPr>
        <p:txBody>
          <a:bodyPr wrap="none" anchor="ctr"/>
          <a:p>
            <a:pPr lvl="0" algn="ctr">
              <a:buClr>
                <a:schemeClr val="bg1"/>
              </a:buClr>
            </a:pPr>
            <a:endParaRPr sz="2400" dirty="0">
              <a:latin typeface="Tahoma" panose="020B0604030504040204" pitchFamily="34" charset="0"/>
            </a:endParaRPr>
          </a:p>
        </p:txBody>
      </p:sp>
      <p:sp>
        <p:nvSpPr>
          <p:cNvPr id="5124" name="矩形 5123"/>
          <p:cNvSpPr/>
          <p:nvPr/>
        </p:nvSpPr>
        <p:spPr>
          <a:xfrm>
            <a:off x="541338" y="1520825"/>
            <a:ext cx="422275" cy="474663"/>
          </a:xfrm>
          <a:prstGeom prst="rect">
            <a:avLst/>
          </a:prstGeom>
          <a:solidFill>
            <a:schemeClr val="folHlink"/>
          </a:solidFill>
          <a:ln w="9525">
            <a:noFill/>
          </a:ln>
        </p:spPr>
        <p:txBody>
          <a:bodyPr wrap="none" anchor="ctr"/>
          <a:p>
            <a:pPr lvl="0" algn="ctr">
              <a:buClr>
                <a:schemeClr val="bg1"/>
              </a:buClr>
            </a:pPr>
            <a:endParaRPr sz="2400" dirty="0">
              <a:latin typeface="Tahoma" panose="020B0604030504040204" pitchFamily="34" charset="0"/>
            </a:endParaRPr>
          </a:p>
        </p:txBody>
      </p:sp>
      <p:sp>
        <p:nvSpPr>
          <p:cNvPr id="5125" name="矩形 5124"/>
          <p:cNvSpPr/>
          <p:nvPr/>
        </p:nvSpPr>
        <p:spPr>
          <a:xfrm>
            <a:off x="911225" y="1520825"/>
            <a:ext cx="368300" cy="474663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  <a:tileRect/>
          </a:gradFill>
          <a:ln w="9525">
            <a:noFill/>
          </a:ln>
        </p:spPr>
        <p:txBody>
          <a:bodyPr wrap="none" anchor="ctr"/>
          <a:p>
            <a:pPr lvl="0" algn="ctr">
              <a:buClr>
                <a:schemeClr val="bg1"/>
              </a:buClr>
            </a:pPr>
            <a:endParaRPr sz="2400" dirty="0">
              <a:latin typeface="Tahoma" panose="020B0604030504040204" pitchFamily="34" charset="0"/>
            </a:endParaRPr>
          </a:p>
        </p:txBody>
      </p:sp>
      <p:sp>
        <p:nvSpPr>
          <p:cNvPr id="5126" name="矩形 5125"/>
          <p:cNvSpPr/>
          <p:nvPr/>
        </p:nvSpPr>
        <p:spPr>
          <a:xfrm>
            <a:off x="127000" y="1447800"/>
            <a:ext cx="560388" cy="42227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  <a:tileRect/>
          </a:gradFill>
          <a:ln w="9525">
            <a:noFill/>
          </a:ln>
        </p:spPr>
        <p:txBody>
          <a:bodyPr wrap="none" anchor="ctr"/>
          <a:p>
            <a:pPr lvl="0" algn="ctr">
              <a:buClr>
                <a:schemeClr val="bg1"/>
              </a:buClr>
            </a:pPr>
            <a:endParaRPr sz="2400" dirty="0">
              <a:latin typeface="Tahoma" panose="020B0604030504040204" pitchFamily="34" charset="0"/>
            </a:endParaRPr>
          </a:p>
        </p:txBody>
      </p:sp>
      <p:sp>
        <p:nvSpPr>
          <p:cNvPr id="5127" name="矩形 5126"/>
          <p:cNvSpPr/>
          <p:nvPr/>
        </p:nvSpPr>
        <p:spPr>
          <a:xfrm>
            <a:off x="762000" y="990600"/>
            <a:ext cx="31750" cy="1052513"/>
          </a:xfrm>
          <a:prstGeom prst="rect">
            <a:avLst/>
          </a:prstGeom>
          <a:solidFill>
            <a:schemeClr val="bg2"/>
          </a:solidFill>
          <a:ln w="9525">
            <a:noFill/>
          </a:ln>
        </p:spPr>
        <p:txBody>
          <a:bodyPr wrap="none" anchor="ctr"/>
          <a:p>
            <a:pPr lvl="0" algn="ctr">
              <a:buClr>
                <a:schemeClr val="bg1"/>
              </a:buClr>
            </a:pPr>
            <a:endParaRPr sz="2400" dirty="0">
              <a:latin typeface="Tahoma" panose="020B0604030504040204" pitchFamily="34" charset="0"/>
            </a:endParaRPr>
          </a:p>
        </p:txBody>
      </p:sp>
      <p:sp>
        <p:nvSpPr>
          <p:cNvPr id="5128" name="矩形 5127"/>
          <p:cNvSpPr/>
          <p:nvPr/>
        </p:nvSpPr>
        <p:spPr>
          <a:xfrm>
            <a:off x="442913" y="1781175"/>
            <a:ext cx="8226425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  <a:tileRect/>
          </a:gradFill>
          <a:ln w="9525">
            <a:noFill/>
          </a:ln>
        </p:spPr>
        <p:txBody>
          <a:bodyPr wrap="none" anchor="ctr"/>
          <a:p>
            <a:pPr lvl="0" algn="ctr">
              <a:buClr>
                <a:schemeClr val="bg1"/>
              </a:buClr>
            </a:pPr>
            <a:endParaRPr sz="2400" dirty="0">
              <a:latin typeface="Tahoma" panose="020B0604030504040204" pitchFamily="34" charset="0"/>
            </a:endParaRPr>
          </a:p>
        </p:txBody>
      </p:sp>
      <p:sp>
        <p:nvSpPr>
          <p:cNvPr id="5129" name="标题 5128"/>
          <p:cNvSpPr>
            <a:spLocks noGrp="1"/>
          </p:cNvSpPr>
          <p:nvPr>
            <p:ph type="title"/>
          </p:nvPr>
        </p:nvSpPr>
        <p:spPr>
          <a:xfrm>
            <a:off x="1150938" y="617538"/>
            <a:ext cx="7793037" cy="11430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5130" name="文本占位符 5129"/>
          <p:cNvSpPr>
            <a:spLocks noGrp="1"/>
          </p:cNvSpPr>
          <p:nvPr>
            <p:ph type="body" idx="1"/>
          </p:nvPr>
        </p:nvSpPr>
        <p:spPr>
          <a:xfrm>
            <a:off x="1182688" y="2017713"/>
            <a:ext cx="7772400" cy="41148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131" name="日期占位符 5130"/>
          <p:cNvSpPr>
            <a:spLocks noGrp="1"/>
          </p:cNvSpPr>
          <p:nvPr>
            <p:ph type="dt" sz="half" idx="2"/>
          </p:nvPr>
        </p:nvSpPr>
        <p:spPr>
          <a:xfrm>
            <a:off x="914400" y="6324600"/>
            <a:ext cx="19050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>
            <a:lvl1pPr>
              <a:defRPr sz="1400">
                <a:latin typeface="Tahoma" panose="020B0604030504040204" pitchFamily="34" charset="0"/>
              </a:defRPr>
            </a:lvl1pPr>
          </a:lstStyle>
          <a:p>
            <a:pPr lvl="0">
              <a:buClr>
                <a:schemeClr val="bg1"/>
              </a:buClr>
            </a:pP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5132" name="页脚占位符 5131"/>
          <p:cNvSpPr>
            <a:spLocks noGrp="1"/>
          </p:cNvSpPr>
          <p:nvPr>
            <p:ph type="ftr" sz="quarter" idx="3"/>
          </p:nvPr>
        </p:nvSpPr>
        <p:spPr>
          <a:xfrm>
            <a:off x="3352800" y="6324600"/>
            <a:ext cx="28956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>
            <a:lvl1pPr algn="ctr">
              <a:defRPr sz="1400">
                <a:latin typeface="Tahoma" panose="020B0604030504040204" pitchFamily="34" charset="0"/>
              </a:defRPr>
            </a:lvl1pPr>
          </a:lstStyle>
          <a:p>
            <a:pPr lvl="0">
              <a:buClr>
                <a:schemeClr val="bg1"/>
              </a:buClr>
            </a:pPr>
            <a:endParaRPr lang="zh-CN" altLang="en-US" dirty="0"/>
          </a:p>
        </p:txBody>
      </p:sp>
      <p:sp>
        <p:nvSpPr>
          <p:cNvPr id="5133" name="灯片编号占位符 5132"/>
          <p:cNvSpPr>
            <a:spLocks noGrp="1"/>
          </p:cNvSpPr>
          <p:nvPr>
            <p:ph type="sldNum" sz="quarter" idx="4"/>
          </p:nvPr>
        </p:nvSpPr>
        <p:spPr>
          <a:xfrm>
            <a:off x="6781800" y="6324600"/>
            <a:ext cx="19050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>
            <a:lvl1pPr algn="r">
              <a:defRPr sz="1400">
                <a:latin typeface="Tahoma" panose="020B0604030504040204" pitchFamily="34" charset="0"/>
              </a:defRPr>
            </a:lvl1pPr>
          </a:lstStyle>
          <a:p>
            <a:pPr lvl="0">
              <a:buClr>
                <a:schemeClr val="bg1"/>
              </a:buClr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marL="0" lvl="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anose="05000000000000000000" pitchFamily="2" charset="2"/>
        <a:buChar char="n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anose="05000000000000000000" pitchFamily="2" charset="2"/>
        <a:buChar char="n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anose="05000000000000000000" pitchFamily="2" charset="2"/>
        <a:buChar char="n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anose="05000000000000000000" pitchFamily="2" charset="2"/>
        <a:buChar char="n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anose="05000000000000000000" pitchFamily="2" charset="2"/>
        <a:buChar char="n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anose="05000000000000000000" pitchFamily="2" charset="2"/>
        <a:buChar char="n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anose="05000000000000000000" pitchFamily="2" charset="2"/>
        <a:buChar char="n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anose="05000000000000000000" pitchFamily="2" charset="2"/>
        <a:buChar char="n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anose="05000000000000000000" pitchFamily="2" charset="2"/>
        <a:buChar char="n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2pPr>
      <a:lvl3pPr marL="914400" lvl="2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3pPr>
      <a:lvl4pPr marL="1371600" lvl="3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4pPr>
      <a:lvl5pPr marL="1828800" lvl="4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5pPr>
      <a:lvl6pPr marL="2286000" lvl="5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6pPr>
      <a:lvl7pPr marL="2743200" lvl="6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7pPr>
      <a:lvl8pPr marL="3200400" lvl="7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8pPr>
      <a:lvl9pPr marL="3657600" lvl="8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3314" name="标题 13313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3315" name="文本占位符 13314"/>
          <p:cNvSpPr>
            <a:spLocks noGrp="1"/>
          </p:cNvSpPr>
          <p:nvPr>
            <p:ph type="body" idx="1"/>
          </p:nvPr>
        </p:nvSpPr>
        <p:spPr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13316" name="日期占位符 13315"/>
          <p:cNvSpPr>
            <a:spLocks noGrp="1"/>
          </p:cNvSpPr>
          <p:nvPr>
            <p:ph type="dt" sz="half" idx="2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400">
                <a:latin typeface="Times New Roman" panose="02020603050405020304" pitchFamily="18" charset="0"/>
              </a:defRPr>
            </a:lvl1pPr>
          </a:lstStyle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13317" name="页脚占位符 13316"/>
          <p:cNvSpPr>
            <a:spLocks noGrp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00">
                <a:latin typeface="Times New Roman" panose="02020603050405020304" pitchFamily="18" charset="0"/>
              </a:defRPr>
            </a:lvl1pPr>
          </a:lstStyle>
          <a:p>
            <a:pPr lvl="0"/>
            <a:endParaRPr lang="zh-CN" altLang="en-US" dirty="0"/>
          </a:p>
        </p:txBody>
      </p:sp>
      <p:sp>
        <p:nvSpPr>
          <p:cNvPr id="13318" name="灯片编号占位符 13317"/>
          <p:cNvSpPr>
            <a:spLocks noGrp="1"/>
          </p:cNvSpPr>
          <p:nvPr>
            <p:ph type="sldNum" sz="quarter" idx="4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400">
                <a:latin typeface="Times New Roman" panose="02020603050405020304" pitchFamily="18" charset="0"/>
              </a:defRPr>
            </a:lvl1pPr>
          </a:lstStyle>
          <a:p>
            <a:pPr lvl="0"/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</p:sldLayoutIdLst>
  <p:hf sldNum="0" hdr="0" ftr="0" dt="0"/>
  <p:txStyles>
    <p:titleStyle>
      <a:lvl1pPr marL="0" lvl="0" indent="0" algn="ctr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2pPr>
      <a:lvl3pPr marL="914400" lvl="2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3pPr>
      <a:lvl4pPr marL="1371600" lvl="3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4pPr>
      <a:lvl5pPr marL="1828800" lvl="4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5pPr>
      <a:lvl6pPr marL="2286000" lvl="5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6pPr>
      <a:lvl7pPr marL="2743200" lvl="6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7pPr>
      <a:lvl8pPr marL="3200400" lvl="7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8pPr>
      <a:lvl9pPr marL="3657600" lvl="8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9698" name="标题 29697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29699" name="文本占位符 29698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29700" name="日期占位符 29699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400"/>
            </a:lvl1pPr>
          </a:lstStyle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29701" name="页脚占位符 29700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00"/>
            </a:lvl1pPr>
          </a:lstStyle>
          <a:p>
            <a:pPr lvl="0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29702" name="灯片编号占位符 29701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400"/>
            </a:lvl1pPr>
          </a:lstStyle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  <p:sldLayoutId id="2147483697" r:id="rId12"/>
  </p:sldLayoutIdLst>
  <p:hf sldNum="0" hdr="0" ftr="0" dt="0"/>
  <p:txStyles>
    <p:titleStyle>
      <a:lvl1pPr marL="0" lvl="0" indent="0" algn="ctr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2pPr>
      <a:lvl3pPr marL="914400" lvl="2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3pPr>
      <a:lvl4pPr marL="1371600" lvl="3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4pPr>
      <a:lvl5pPr marL="1828800" lvl="4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5pPr>
      <a:lvl6pPr marL="2286000" lvl="5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6pPr>
      <a:lvl7pPr marL="2743200" lvl="6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7pPr>
      <a:lvl8pPr marL="3200400" lvl="7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8pPr>
      <a:lvl9pPr marL="3657600" lvl="8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3.xml"/><Relationship Id="rId3" Type="http://schemas.openxmlformats.org/officeDocument/2006/relationships/image" Target="../media/image6.GIF"/><Relationship Id="rId2" Type="http://schemas.openxmlformats.org/officeDocument/2006/relationships/image" Target="../media/image5.GIF"/><Relationship Id="rId1" Type="http://schemas.openxmlformats.org/officeDocument/2006/relationships/image" Target="../media/image4.GIF"/></Relationships>
</file>

<file path=ppt/slides/_rels/slide3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34.xml"/><Relationship Id="rId4" Type="http://schemas.openxmlformats.org/officeDocument/2006/relationships/image" Target="../media/image10.png"/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6" Type="http://schemas.openxmlformats.org/officeDocument/2006/relationships/vmlDrawing" Target="../drawings/vmlDrawing1.vml"/><Relationship Id="rId5" Type="http://schemas.openxmlformats.org/officeDocument/2006/relationships/slideLayout" Target="../slideLayouts/slideLayout29.xml"/><Relationship Id="rId4" Type="http://schemas.openxmlformats.org/officeDocument/2006/relationships/image" Target="../media/image10.png"/><Relationship Id="rId3" Type="http://schemas.openxmlformats.org/officeDocument/2006/relationships/image" Target="../media/image12.png"/><Relationship Id="rId2" Type="http://schemas.openxmlformats.org/officeDocument/2006/relationships/oleObject" Target="../embeddings/oleObject1.bin"/><Relationship Id="rId1" Type="http://schemas.openxmlformats.org/officeDocument/2006/relationships/image" Target="../media/image11.GI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4.xml"/><Relationship Id="rId1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9" Type="http://schemas.openxmlformats.org/officeDocument/2006/relationships/image" Target="../media/image16.wmf"/><Relationship Id="rId8" Type="http://schemas.openxmlformats.org/officeDocument/2006/relationships/oleObject" Target="../embeddings/oleObject5.bin"/><Relationship Id="rId7" Type="http://schemas.openxmlformats.org/officeDocument/2006/relationships/image" Target="../media/image15.wmf"/><Relationship Id="rId6" Type="http://schemas.openxmlformats.org/officeDocument/2006/relationships/oleObject" Target="../embeddings/oleObject4.bin"/><Relationship Id="rId5" Type="http://schemas.openxmlformats.org/officeDocument/2006/relationships/image" Target="../media/image14.wmf"/><Relationship Id="rId4" Type="http://schemas.openxmlformats.org/officeDocument/2006/relationships/oleObject" Target="../embeddings/oleObject3.bin"/><Relationship Id="rId3" Type="http://schemas.openxmlformats.org/officeDocument/2006/relationships/image" Target="../media/image10.png"/><Relationship Id="rId2" Type="http://schemas.openxmlformats.org/officeDocument/2006/relationships/image" Target="../media/image13.png"/><Relationship Id="rId13" Type="http://schemas.openxmlformats.org/officeDocument/2006/relationships/vmlDrawing" Target="../drawings/vmlDrawing2.vml"/><Relationship Id="rId12" Type="http://schemas.openxmlformats.org/officeDocument/2006/relationships/slideLayout" Target="../slideLayouts/slideLayout26.xml"/><Relationship Id="rId11" Type="http://schemas.openxmlformats.org/officeDocument/2006/relationships/image" Target="../media/image17.wmf"/><Relationship Id="rId10" Type="http://schemas.openxmlformats.org/officeDocument/2006/relationships/oleObject" Target="../embeddings/oleObject6.bin"/><Relationship Id="rId1" Type="http://schemas.openxmlformats.org/officeDocument/2006/relationships/oleObject" Target="../embeddings/oleObject2.bin"/></Relationships>
</file>

<file path=ppt/slides/_rels/slide7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9.xml"/><Relationship Id="rId4" Type="http://schemas.openxmlformats.org/officeDocument/2006/relationships/image" Target="../media/image19.png"/><Relationship Id="rId3" Type="http://schemas.openxmlformats.org/officeDocument/2006/relationships/audio" Target="../media/audio1.wav"/><Relationship Id="rId2" Type="http://schemas.openxmlformats.org/officeDocument/2006/relationships/image" Target="../media/image18.png"/><Relationship Id="rId1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9" Type="http://schemas.openxmlformats.org/officeDocument/2006/relationships/vmlDrawing" Target="../drawings/vmlDrawing3.vml"/><Relationship Id="rId8" Type="http://schemas.openxmlformats.org/officeDocument/2006/relationships/slideLayout" Target="../slideLayouts/slideLayout26.xml"/><Relationship Id="rId7" Type="http://schemas.openxmlformats.org/officeDocument/2006/relationships/image" Target="../media/image22.wmf"/><Relationship Id="rId6" Type="http://schemas.openxmlformats.org/officeDocument/2006/relationships/oleObject" Target="../embeddings/oleObject9.bin"/><Relationship Id="rId5" Type="http://schemas.openxmlformats.org/officeDocument/2006/relationships/image" Target="../media/image21.wmf"/><Relationship Id="rId4" Type="http://schemas.openxmlformats.org/officeDocument/2006/relationships/oleObject" Target="../embeddings/oleObject8.bin"/><Relationship Id="rId3" Type="http://schemas.openxmlformats.org/officeDocument/2006/relationships/image" Target="../media/image20.wmf"/><Relationship Id="rId2" Type="http://schemas.openxmlformats.org/officeDocument/2006/relationships/oleObject" Target="../embeddings/oleObject7.bin"/><Relationship Id="rId1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6.xml"/><Relationship Id="rId2" Type="http://schemas.openxmlformats.org/officeDocument/2006/relationships/image" Target="../media/image24.GIF"/><Relationship Id="rId1" Type="http://schemas.openxmlformats.org/officeDocument/2006/relationships/image" Target="../media/image23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074" name="图片 3073" descr="图片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753600" cy="73152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076" name="图片 3075" descr="cdfe7281cfae5ecbbc3e1e9c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27313" y="2565400"/>
            <a:ext cx="3313112" cy="36004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077" name="文本框 3076"/>
          <p:cNvSpPr txBox="1"/>
          <p:nvPr/>
        </p:nvSpPr>
        <p:spPr>
          <a:xfrm>
            <a:off x="-83185" y="2230755"/>
            <a:ext cx="9920605" cy="316928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>
              <a:spcBef>
                <a:spcPct val="50000"/>
              </a:spcBef>
            </a:pPr>
            <a:r>
              <a:rPr lang="en-US" altLang="zh-CN" sz="8000" b="1" dirty="0">
                <a:solidFill>
                  <a:srgbClr val="FF0000"/>
                </a:solidFill>
                <a:latin typeface="方正胖娃简体" pitchFamily="65" charset="-122"/>
                <a:ea typeface="方正胖娃简体" pitchFamily="65" charset="-122"/>
              </a:rPr>
              <a:t>  </a:t>
            </a:r>
            <a:r>
              <a:rPr lang="zh-CN" altLang="zh-CN" sz="8000" b="1" dirty="0">
                <a:solidFill>
                  <a:srgbClr val="FF0000"/>
                </a:solidFill>
                <a:latin typeface="方正胖娃简体" pitchFamily="65" charset="-122"/>
                <a:ea typeface="方正胖娃简体" pitchFamily="65" charset="-122"/>
              </a:rPr>
              <a:t>第</a:t>
            </a:r>
            <a:r>
              <a:rPr lang="en-US" altLang="zh-CN" sz="8000" b="1" dirty="0">
                <a:solidFill>
                  <a:srgbClr val="FF0000"/>
                </a:solidFill>
                <a:latin typeface="方正胖娃简体" pitchFamily="65" charset="-122"/>
                <a:ea typeface="方正胖娃简体" pitchFamily="65" charset="-122"/>
              </a:rPr>
              <a:t>19</a:t>
            </a:r>
            <a:r>
              <a:rPr lang="zh-CN" altLang="en-US" sz="8000" b="1" dirty="0">
                <a:solidFill>
                  <a:srgbClr val="FF0000"/>
                </a:solidFill>
                <a:latin typeface="方正胖娃简体" pitchFamily="65" charset="-122"/>
                <a:ea typeface="方正胖娃简体" pitchFamily="65" charset="-122"/>
              </a:rPr>
              <a:t>章 一次函数</a:t>
            </a:r>
            <a:endParaRPr lang="en-US" altLang="zh-CN" sz="8000" b="1" dirty="0">
              <a:solidFill>
                <a:srgbClr val="FF0000"/>
              </a:solidFill>
              <a:latin typeface="方正胖娃简体" pitchFamily="65" charset="-122"/>
              <a:ea typeface="方正胖娃简体" pitchFamily="65" charset="-122"/>
            </a:endParaRPr>
          </a:p>
          <a:p>
            <a:pPr>
              <a:spcBef>
                <a:spcPct val="50000"/>
              </a:spcBef>
            </a:pPr>
            <a:r>
              <a:rPr lang="en-US" altLang="zh-CN" sz="8000" b="1" dirty="0">
                <a:solidFill>
                  <a:srgbClr val="FF0000"/>
                </a:solidFill>
                <a:latin typeface="方正胖娃简体" pitchFamily="65" charset="-122"/>
                <a:ea typeface="方正胖娃简体" pitchFamily="65" charset="-122"/>
              </a:rPr>
              <a:t>19.1.1</a:t>
            </a:r>
            <a:r>
              <a:rPr lang="zh-CN" altLang="en-US" sz="8000" b="1" dirty="0">
                <a:solidFill>
                  <a:srgbClr val="FF0000"/>
                </a:solidFill>
                <a:latin typeface="方正胖娃简体" pitchFamily="65" charset="-122"/>
                <a:ea typeface="方正胖娃简体" pitchFamily="65" charset="-122"/>
              </a:rPr>
              <a:t>变量与函数</a:t>
            </a:r>
            <a:r>
              <a:rPr lang="en-US" altLang="zh-CN" sz="8000" b="1" dirty="0">
                <a:solidFill>
                  <a:srgbClr val="FF0000"/>
                </a:solidFill>
                <a:latin typeface="方正胖娃简体" pitchFamily="65" charset="-122"/>
                <a:ea typeface="方正胖娃简体" pitchFamily="65" charset="-122"/>
              </a:rPr>
              <a:t>(1)</a:t>
            </a:r>
            <a:endParaRPr lang="en-US" altLang="zh-CN" sz="8000" b="1" dirty="0">
              <a:solidFill>
                <a:srgbClr val="FF0000"/>
              </a:solidFill>
              <a:latin typeface="方正胖娃简体" pitchFamily="65" charset="-122"/>
              <a:ea typeface="方正胖娃简体" pitchFamily="65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7170" name="标题 7169"/>
          <p:cNvSpPr>
            <a:spLocks noGrp="1"/>
          </p:cNvSpPr>
          <p:nvPr>
            <p:ph type="title"/>
          </p:nvPr>
        </p:nvSpPr>
        <p:spPr>
          <a:xfrm>
            <a:off x="2051050" y="476250"/>
            <a:ext cx="4813300" cy="1143000"/>
          </a:xfrm>
        </p:spPr>
        <p:txBody>
          <a:bodyPr anchor="b"/>
          <a:p>
            <a:r>
              <a:rPr lang="zh-CN" altLang="en-US" sz="6000" b="1" dirty="0">
                <a:solidFill>
                  <a:srgbClr val="FF0000"/>
                </a:solidFill>
              </a:rPr>
              <a:t>变量与函数</a:t>
            </a:r>
            <a:r>
              <a:rPr lang="zh-CN" altLang="en-US" sz="9600" b="1" dirty="0"/>
              <a:t>       </a:t>
            </a:r>
            <a:endParaRPr lang="zh-CN" altLang="en-US" sz="9600" b="1"/>
          </a:p>
        </p:txBody>
      </p:sp>
      <p:sp>
        <p:nvSpPr>
          <p:cNvPr id="7172" name="文本框 7171"/>
          <p:cNvSpPr txBox="1"/>
          <p:nvPr/>
        </p:nvSpPr>
        <p:spPr>
          <a:xfrm>
            <a:off x="9890125" y="4740275"/>
            <a:ext cx="184150" cy="64135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>
              <a:buClr>
                <a:schemeClr val="bg1"/>
              </a:buClr>
            </a:pPr>
            <a:endParaRPr sz="3600" dirty="0">
              <a:latin typeface="Tahoma" panose="020B0604030504040204" pitchFamily="34" charset="0"/>
            </a:endParaRPr>
          </a:p>
        </p:txBody>
      </p:sp>
      <p:sp>
        <p:nvSpPr>
          <p:cNvPr id="7173" name="矩形 7172"/>
          <p:cNvSpPr/>
          <p:nvPr/>
        </p:nvSpPr>
        <p:spPr>
          <a:xfrm>
            <a:off x="2838450" y="2162175"/>
            <a:ext cx="9144000" cy="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7174" name="矩形 7173"/>
          <p:cNvSpPr/>
          <p:nvPr/>
        </p:nvSpPr>
        <p:spPr>
          <a:xfrm>
            <a:off x="0" y="1843088"/>
            <a:ext cx="9144000" cy="44783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just" defTabSz="0">
              <a:buClr>
                <a:schemeClr val="bg1"/>
              </a:buClr>
              <a:tabLst>
                <a:tab pos="342900" algn="l"/>
              </a:tabLst>
            </a:pPr>
            <a:r>
              <a:rPr lang="en-US" altLang="zh-CN" sz="3200" b="1" dirty="0">
                <a:solidFill>
                  <a:schemeClr val="hlink"/>
                </a:solidFill>
                <a:latin typeface="Times New Roman" panose="02020603050405020304" pitchFamily="18" charset="0"/>
              </a:rPr>
              <a:t>            </a:t>
            </a:r>
            <a:r>
              <a:rPr lang="zh-CN" altLang="en-US" sz="3200" b="1" dirty="0">
                <a:solidFill>
                  <a:schemeClr val="tx2"/>
                </a:solidFill>
                <a:latin typeface="Times New Roman" panose="02020603050405020304" pitchFamily="18" charset="0"/>
              </a:rPr>
              <a:t>大千世界处在不停的运动变化之中</a:t>
            </a:r>
            <a:r>
              <a:rPr lang="en-US" altLang="zh-CN" sz="3200" b="1">
                <a:solidFill>
                  <a:schemeClr val="tx2"/>
                </a:solidFill>
                <a:latin typeface="Tahoma" panose="020B0604030504040204" pitchFamily="34" charset="0"/>
              </a:rPr>
              <a:t>,</a:t>
            </a:r>
            <a:r>
              <a:rPr lang="zh-CN" altLang="en-US" sz="3200" b="1" dirty="0">
                <a:solidFill>
                  <a:schemeClr val="tx2"/>
                </a:solidFill>
                <a:latin typeface="Times New Roman" panose="02020603050405020304" pitchFamily="18" charset="0"/>
              </a:rPr>
              <a:t>如何      来研究这些运动变化并寻找规律呢</a:t>
            </a:r>
            <a:r>
              <a:rPr lang="en-US" altLang="zh-CN" sz="3200" b="1">
                <a:solidFill>
                  <a:schemeClr val="tx2"/>
                </a:solidFill>
                <a:latin typeface="Tahoma" panose="020B0604030504040204" pitchFamily="34" charset="0"/>
              </a:rPr>
              <a:t>?</a:t>
            </a:r>
            <a:endParaRPr lang="en-US" altLang="zh-CN" sz="3200" b="1">
              <a:solidFill>
                <a:schemeClr val="tx2"/>
              </a:solidFill>
              <a:latin typeface="Tahoma" panose="020B0604030504040204" pitchFamily="34" charset="0"/>
            </a:endParaRPr>
          </a:p>
          <a:p>
            <a:pPr algn="just" defTabSz="0">
              <a:buClr>
                <a:schemeClr val="bg1"/>
              </a:buClr>
              <a:tabLst>
                <a:tab pos="342900" algn="l"/>
              </a:tabLst>
            </a:pPr>
            <a:endParaRPr lang="en-US" altLang="zh-CN" sz="3200" b="1">
              <a:solidFill>
                <a:schemeClr val="tx2"/>
              </a:solidFill>
              <a:latin typeface="Tahoma" panose="020B0604030504040204" pitchFamily="34" charset="0"/>
            </a:endParaRPr>
          </a:p>
          <a:p>
            <a:pPr algn="ctr" defTabSz="0">
              <a:buClr>
                <a:schemeClr val="bg1"/>
              </a:buClr>
              <a:tabLst>
                <a:tab pos="342900" algn="l"/>
              </a:tabLst>
            </a:pPr>
            <a:endParaRPr lang="en-US" altLang="zh-CN" sz="3200" b="1">
              <a:solidFill>
                <a:schemeClr val="tx2"/>
              </a:solidFill>
              <a:latin typeface="Tahoma" panose="020B0604030504040204" pitchFamily="34" charset="0"/>
            </a:endParaRPr>
          </a:p>
          <a:p>
            <a:pPr algn="just" defTabSz="0">
              <a:buClr>
                <a:schemeClr val="bg1"/>
              </a:buClr>
              <a:tabLst>
                <a:tab pos="342900" algn="l"/>
              </a:tabLst>
            </a:pPr>
            <a:endParaRPr lang="en-US" altLang="zh-CN" sz="3200" b="1">
              <a:solidFill>
                <a:schemeClr val="tx2"/>
              </a:solidFill>
              <a:latin typeface="Tahoma" panose="020B0604030504040204" pitchFamily="34" charset="0"/>
            </a:endParaRPr>
          </a:p>
          <a:p>
            <a:pPr algn="just" defTabSz="0">
              <a:buClr>
                <a:schemeClr val="bg1"/>
              </a:buClr>
              <a:tabLst>
                <a:tab pos="342900" algn="l"/>
              </a:tabLst>
            </a:pPr>
            <a:endParaRPr lang="en-US" altLang="zh-CN" sz="3200" b="1">
              <a:solidFill>
                <a:schemeClr val="tx2"/>
              </a:solidFill>
              <a:latin typeface="Tahoma" panose="020B0604030504040204" pitchFamily="34" charset="0"/>
            </a:endParaRPr>
          </a:p>
          <a:p>
            <a:pPr algn="just" defTabSz="0">
              <a:buClr>
                <a:schemeClr val="bg1"/>
              </a:buClr>
              <a:tabLst>
                <a:tab pos="342900" algn="l"/>
              </a:tabLst>
            </a:pPr>
            <a:endParaRPr lang="en-US" altLang="zh-CN" sz="3200" b="1">
              <a:solidFill>
                <a:schemeClr val="tx2"/>
              </a:solidFill>
              <a:latin typeface="Tahoma" panose="020B0604030504040204" pitchFamily="34" charset="0"/>
            </a:endParaRPr>
          </a:p>
          <a:p>
            <a:pPr algn="just" defTabSz="0">
              <a:buClr>
                <a:schemeClr val="bg1"/>
              </a:buClr>
              <a:tabLst>
                <a:tab pos="342900" algn="l"/>
              </a:tabLst>
            </a:pPr>
            <a:endParaRPr lang="en-US" altLang="zh-CN" sz="3200" b="1">
              <a:solidFill>
                <a:schemeClr val="tx2"/>
              </a:solidFill>
              <a:latin typeface="Tahoma" panose="020B0604030504040204" pitchFamily="34" charset="0"/>
            </a:endParaRPr>
          </a:p>
          <a:p>
            <a:pPr algn="just" defTabSz="0">
              <a:buClr>
                <a:schemeClr val="bg1"/>
              </a:buClr>
              <a:tabLst>
                <a:tab pos="342900" algn="l"/>
              </a:tabLst>
            </a:pPr>
            <a:r>
              <a:rPr lang="en-US" altLang="zh-CN" sz="3200" b="1">
                <a:solidFill>
                  <a:schemeClr val="tx2"/>
                </a:solidFill>
                <a:latin typeface="宋体" panose="02010600030101010101" pitchFamily="2" charset="-122"/>
              </a:rPr>
              <a:t>   </a:t>
            </a:r>
            <a:endParaRPr lang="en-US" altLang="zh-CN" sz="3200" b="1">
              <a:solidFill>
                <a:schemeClr val="tx2"/>
              </a:solidFill>
              <a:latin typeface="Times New Roman" panose="02020603050405020304" pitchFamily="18" charset="0"/>
            </a:endParaRPr>
          </a:p>
        </p:txBody>
      </p:sp>
      <p:pic>
        <p:nvPicPr>
          <p:cNvPr id="7175" name="图片 7174" descr="XC009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227763" y="3500438"/>
            <a:ext cx="1817687" cy="1655762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7176" name="图片 7175" descr="005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5650" y="3284538"/>
            <a:ext cx="1673225" cy="1871662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7177" name="图片 7176" descr="运动老人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48038" y="3429000"/>
            <a:ext cx="1706562" cy="177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7179" name="矩形 7178"/>
          <p:cNvSpPr/>
          <p:nvPr/>
        </p:nvSpPr>
        <p:spPr>
          <a:xfrm>
            <a:off x="395288" y="5589588"/>
            <a:ext cx="6838950" cy="57943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sz="3200" b="1" dirty="0">
                <a:solidFill>
                  <a:schemeClr val="tx2"/>
                </a:solidFill>
                <a:latin typeface="宋体" panose="02010600030101010101" pitchFamily="2" charset="-122"/>
              </a:rPr>
              <a:t>数学上常用函数来刻画各种运动变化</a:t>
            </a:r>
            <a:r>
              <a:rPr lang="en-US" altLang="zh-CN" sz="3200" b="1">
                <a:solidFill>
                  <a:schemeClr val="tx2"/>
                </a:solidFill>
                <a:latin typeface="Tahoma" panose="020B0604030504040204" pitchFamily="34" charset="0"/>
              </a:rPr>
              <a:t>.</a:t>
            </a:r>
            <a:endParaRPr lang="en-US" altLang="zh-CN" sz="3200" b="1">
              <a:solidFill>
                <a:schemeClr val="tx2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0" grpId="0"/>
      <p:bldP spid="717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pic>
        <p:nvPicPr>
          <p:cNvPr id="26626" name="图片 26625" descr="1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922463" y="765175"/>
            <a:ext cx="777875" cy="79216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6627" name="内容占位符 26626" descr="0"/>
          <p:cNvPicPr>
            <a:picLocks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0" y="165100"/>
            <a:ext cx="1979613" cy="1319213"/>
          </a:xfrm>
        </p:spPr>
      </p:pic>
      <p:sp>
        <p:nvSpPr>
          <p:cNvPr id="26628" name="直接连接符 26627"/>
          <p:cNvSpPr/>
          <p:nvPr/>
        </p:nvSpPr>
        <p:spPr>
          <a:xfrm>
            <a:off x="1979613" y="1484313"/>
            <a:ext cx="6048375" cy="0"/>
          </a:xfrm>
          <a:prstGeom prst="line">
            <a:avLst/>
          </a:prstGeom>
          <a:ln w="57150" cap="flat" cmpd="sng">
            <a:solidFill>
              <a:srgbClr val="99CCFF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26629" name="直接连接符 26628"/>
          <p:cNvSpPr/>
          <p:nvPr/>
        </p:nvSpPr>
        <p:spPr>
          <a:xfrm flipH="1">
            <a:off x="3708400" y="1484313"/>
            <a:ext cx="4248150" cy="1223962"/>
          </a:xfrm>
          <a:prstGeom prst="line">
            <a:avLst/>
          </a:prstGeom>
          <a:ln w="76200" cap="flat" cmpd="sng">
            <a:solidFill>
              <a:srgbClr val="99CCFF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26630" name="直接连接符 26629"/>
          <p:cNvSpPr/>
          <p:nvPr/>
        </p:nvSpPr>
        <p:spPr>
          <a:xfrm>
            <a:off x="3708400" y="2708275"/>
            <a:ext cx="2520950" cy="863600"/>
          </a:xfrm>
          <a:prstGeom prst="line">
            <a:avLst/>
          </a:prstGeom>
          <a:ln w="146050" cap="flat" cmpd="sng">
            <a:solidFill>
              <a:srgbClr val="99CCFF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26631" name="直接连接符 26630"/>
          <p:cNvSpPr/>
          <p:nvPr/>
        </p:nvSpPr>
        <p:spPr>
          <a:xfrm>
            <a:off x="7235825" y="5373688"/>
            <a:ext cx="0" cy="288925"/>
          </a:xfrm>
          <a:prstGeom prst="line">
            <a:avLst/>
          </a:prstGeom>
          <a:ln w="146050" cap="flat" cmpd="sng">
            <a:solidFill>
              <a:schemeClr val="bg1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26632" name="文本框 26631"/>
          <p:cNvSpPr txBox="1"/>
          <p:nvPr/>
        </p:nvSpPr>
        <p:spPr>
          <a:xfrm>
            <a:off x="3132138" y="476250"/>
            <a:ext cx="946150" cy="45720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en-US" altLang="zh-CN" sz="2400">
                <a:latin typeface="隶书" pitchFamily="49" charset="-122"/>
                <a:ea typeface="隶书" pitchFamily="49" charset="-122"/>
              </a:rPr>
              <a:t>1</a:t>
            </a:r>
            <a:r>
              <a:rPr lang="zh-CN" altLang="en-US" sz="2400">
                <a:latin typeface="隶书" pitchFamily="49" charset="-122"/>
                <a:ea typeface="隶书" pitchFamily="49" charset="-122"/>
              </a:rPr>
              <a:t>分钟</a:t>
            </a:r>
            <a:endParaRPr lang="zh-CN" altLang="en-US" sz="2400">
              <a:latin typeface="隶书" pitchFamily="49" charset="-122"/>
              <a:ea typeface="隶书" pitchFamily="49" charset="-122"/>
            </a:endParaRPr>
          </a:p>
        </p:txBody>
      </p:sp>
      <p:sp>
        <p:nvSpPr>
          <p:cNvPr id="26633" name="文本框 26632"/>
          <p:cNvSpPr txBox="1"/>
          <p:nvPr/>
        </p:nvSpPr>
        <p:spPr>
          <a:xfrm>
            <a:off x="4643438" y="476250"/>
            <a:ext cx="946150" cy="45720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en-US" altLang="zh-CN" sz="2400">
                <a:latin typeface="隶书" pitchFamily="49" charset="-122"/>
                <a:ea typeface="隶书" pitchFamily="49" charset="-122"/>
              </a:rPr>
              <a:t>2</a:t>
            </a:r>
            <a:r>
              <a:rPr lang="zh-CN" altLang="en-US" sz="2400">
                <a:latin typeface="隶书" pitchFamily="49" charset="-122"/>
                <a:ea typeface="隶书" pitchFamily="49" charset="-122"/>
              </a:rPr>
              <a:t>分钟</a:t>
            </a:r>
            <a:endParaRPr lang="zh-CN" altLang="en-US" sz="2400">
              <a:latin typeface="隶书" pitchFamily="49" charset="-122"/>
              <a:ea typeface="隶书" pitchFamily="49" charset="-122"/>
            </a:endParaRPr>
          </a:p>
        </p:txBody>
      </p:sp>
      <p:sp>
        <p:nvSpPr>
          <p:cNvPr id="26634" name="文本框 26633"/>
          <p:cNvSpPr txBox="1"/>
          <p:nvPr/>
        </p:nvSpPr>
        <p:spPr>
          <a:xfrm>
            <a:off x="7380288" y="549275"/>
            <a:ext cx="946150" cy="45720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en-US" altLang="zh-CN" sz="2400">
                <a:latin typeface="隶书" pitchFamily="49" charset="-122"/>
                <a:ea typeface="隶书" pitchFamily="49" charset="-122"/>
              </a:rPr>
              <a:t>t</a:t>
            </a:r>
            <a:r>
              <a:rPr lang="zh-CN" altLang="en-US" sz="2400">
                <a:latin typeface="隶书" pitchFamily="49" charset="-122"/>
                <a:ea typeface="隶书" pitchFamily="49" charset="-122"/>
              </a:rPr>
              <a:t>分钟</a:t>
            </a:r>
            <a:endParaRPr lang="zh-CN" altLang="en-US" sz="2400">
              <a:latin typeface="隶书" pitchFamily="49" charset="-122"/>
              <a:ea typeface="隶书" pitchFamily="49" charset="-122"/>
            </a:endParaRPr>
          </a:p>
        </p:txBody>
      </p:sp>
      <p:grpSp>
        <p:nvGrpSpPr>
          <p:cNvPr id="26635" name="组合 26634"/>
          <p:cNvGrpSpPr/>
          <p:nvPr/>
        </p:nvGrpSpPr>
        <p:grpSpPr>
          <a:xfrm>
            <a:off x="3851275" y="4076700"/>
            <a:ext cx="3382963" cy="863600"/>
            <a:chOff x="0" y="0"/>
            <a:chExt cx="2358" cy="1996"/>
          </a:xfrm>
        </p:grpSpPr>
        <p:grpSp>
          <p:nvGrpSpPr>
            <p:cNvPr id="26636" name="组合 26635"/>
            <p:cNvGrpSpPr/>
            <p:nvPr/>
          </p:nvGrpSpPr>
          <p:grpSpPr>
            <a:xfrm>
              <a:off x="0" y="0"/>
              <a:ext cx="2358" cy="1996"/>
              <a:chOff x="0" y="0"/>
              <a:chExt cx="2358" cy="1996"/>
            </a:xfrm>
          </p:grpSpPr>
          <p:sp>
            <p:nvSpPr>
              <p:cNvPr id="26637" name="直接连接符 26636"/>
              <p:cNvSpPr/>
              <p:nvPr/>
            </p:nvSpPr>
            <p:spPr>
              <a:xfrm>
                <a:off x="45" y="0"/>
                <a:ext cx="2313" cy="1769"/>
              </a:xfrm>
              <a:prstGeom prst="line">
                <a:avLst/>
              </a:prstGeom>
              <a:ln w="76200" cap="flat" cmpd="sng">
                <a:solidFill>
                  <a:srgbClr val="99CCFF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26638" name="直接连接符 26637"/>
              <p:cNvSpPr/>
              <p:nvPr/>
            </p:nvSpPr>
            <p:spPr>
              <a:xfrm>
                <a:off x="0" y="0"/>
                <a:ext cx="2358" cy="1996"/>
              </a:xfrm>
              <a:prstGeom prst="line">
                <a:avLst/>
              </a:prstGeom>
              <a:ln w="146050" cap="flat" cmpd="sng">
                <a:solidFill>
                  <a:srgbClr val="99CCFF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26639" name="直接连接符 26638"/>
              <p:cNvSpPr/>
              <p:nvPr/>
            </p:nvSpPr>
            <p:spPr>
              <a:xfrm>
                <a:off x="635" y="499"/>
                <a:ext cx="1633" cy="1407"/>
              </a:xfrm>
              <a:prstGeom prst="line">
                <a:avLst/>
              </a:prstGeom>
              <a:ln w="146050" cap="flat" cmpd="sng">
                <a:solidFill>
                  <a:srgbClr val="99CCFF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26640" name="直接连接符 26639"/>
              <p:cNvSpPr/>
              <p:nvPr/>
            </p:nvSpPr>
            <p:spPr>
              <a:xfrm>
                <a:off x="2313" y="1724"/>
                <a:ext cx="0" cy="272"/>
              </a:xfrm>
              <a:prstGeom prst="line">
                <a:avLst/>
              </a:prstGeom>
              <a:ln w="146050" cap="flat" cmpd="sng">
                <a:solidFill>
                  <a:srgbClr val="99CCFF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26641" name="直接连接符 26640"/>
              <p:cNvSpPr/>
              <p:nvPr/>
            </p:nvSpPr>
            <p:spPr>
              <a:xfrm>
                <a:off x="1088" y="862"/>
                <a:ext cx="227" cy="182"/>
              </a:xfrm>
              <a:prstGeom prst="line">
                <a:avLst/>
              </a:prstGeom>
              <a:ln w="146050" cap="flat" cmpd="sng">
                <a:solidFill>
                  <a:srgbClr val="99CCFF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26642" name="直接连接符 26641"/>
              <p:cNvSpPr/>
              <p:nvPr/>
            </p:nvSpPr>
            <p:spPr>
              <a:xfrm>
                <a:off x="1905" y="1542"/>
                <a:ext cx="227" cy="182"/>
              </a:xfrm>
              <a:prstGeom prst="line">
                <a:avLst/>
              </a:prstGeom>
              <a:ln w="146050" cap="flat" cmpd="sng">
                <a:solidFill>
                  <a:srgbClr val="99CCFF"/>
                </a:solidFill>
                <a:prstDash val="solid"/>
                <a:headEnd type="none" w="med" len="med"/>
                <a:tailEnd type="none" w="med" len="med"/>
              </a:ln>
            </p:spPr>
          </p:sp>
        </p:grpSp>
        <p:sp>
          <p:nvSpPr>
            <p:cNvPr id="26643" name="直接连接符 26642"/>
            <p:cNvSpPr/>
            <p:nvPr/>
          </p:nvSpPr>
          <p:spPr>
            <a:xfrm>
              <a:off x="2177" y="1679"/>
              <a:ext cx="91" cy="181"/>
            </a:xfrm>
            <a:prstGeom prst="line">
              <a:avLst/>
            </a:prstGeom>
            <a:ln w="231775" cap="flat" cmpd="sng">
              <a:solidFill>
                <a:srgbClr val="99CCFF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26644" name="直接连接符 26643"/>
            <p:cNvSpPr/>
            <p:nvPr/>
          </p:nvSpPr>
          <p:spPr>
            <a:xfrm>
              <a:off x="1178" y="908"/>
              <a:ext cx="1089" cy="861"/>
            </a:xfrm>
            <a:prstGeom prst="line">
              <a:avLst/>
            </a:prstGeom>
            <a:ln w="146050" cap="flat" cmpd="sng">
              <a:solidFill>
                <a:srgbClr val="99CCFF"/>
              </a:solidFill>
              <a:prstDash val="solid"/>
              <a:headEnd type="none" w="med" len="med"/>
              <a:tailEnd type="none" w="med" len="med"/>
            </a:ln>
          </p:spPr>
        </p:sp>
      </p:grpSp>
      <p:grpSp>
        <p:nvGrpSpPr>
          <p:cNvPr id="26645" name="组合 26644"/>
          <p:cNvGrpSpPr/>
          <p:nvPr/>
        </p:nvGrpSpPr>
        <p:grpSpPr>
          <a:xfrm>
            <a:off x="7215188" y="4724400"/>
            <a:ext cx="1893887" cy="2089150"/>
            <a:chOff x="0" y="0"/>
            <a:chExt cx="1285" cy="1316"/>
          </a:xfrm>
        </p:grpSpPr>
        <p:pic>
          <p:nvPicPr>
            <p:cNvPr id="26646" name="图片 26645" descr="12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7" y="0"/>
              <a:ext cx="1258" cy="1316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26647" name="文本框 26646"/>
            <p:cNvSpPr txBox="1"/>
            <p:nvPr/>
          </p:nvSpPr>
          <p:spPr>
            <a:xfrm>
              <a:off x="0" y="0"/>
              <a:ext cx="373" cy="845"/>
            </a:xfrm>
            <a:prstGeom prst="rect">
              <a:avLst/>
            </a:prstGeom>
            <a:noFill/>
            <a:ln w="9525">
              <a:noFill/>
            </a:ln>
          </p:spPr>
          <p:txBody>
            <a:bodyPr vert="eaVert">
              <a:spAutoFit/>
            </a:bodyPr>
            <a:p>
              <a:r>
                <a:rPr lang="zh-CN" altLang="en-US" sz="2400">
                  <a:latin typeface="Arial" panose="020B0604020202020204" pitchFamily="34" charset="0"/>
                  <a:ea typeface="隶书" pitchFamily="49" charset="-122"/>
                </a:rPr>
                <a:t>学校</a:t>
              </a:r>
              <a:endParaRPr lang="zh-CN" altLang="en-US" sz="2400">
                <a:latin typeface="Arial" panose="020B0604020202020204" pitchFamily="34" charset="0"/>
                <a:ea typeface="隶书" pitchFamily="49" charset="-122"/>
              </a:endParaRPr>
            </a:p>
          </p:txBody>
        </p:sp>
      </p:grpSp>
      <p:sp>
        <p:nvSpPr>
          <p:cNvPr id="26648" name="直接连接符 26647"/>
          <p:cNvSpPr/>
          <p:nvPr/>
        </p:nvSpPr>
        <p:spPr>
          <a:xfrm flipV="1">
            <a:off x="3779838" y="3573463"/>
            <a:ext cx="2447925" cy="504825"/>
          </a:xfrm>
          <a:prstGeom prst="line">
            <a:avLst/>
          </a:prstGeom>
          <a:ln w="146050" cap="flat" cmpd="sng">
            <a:solidFill>
              <a:srgbClr val="99CCFF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26649" name="文本框 26648"/>
          <p:cNvSpPr txBox="1"/>
          <p:nvPr/>
        </p:nvSpPr>
        <p:spPr>
          <a:xfrm>
            <a:off x="179388" y="2492375"/>
            <a:ext cx="8642350" cy="1076325"/>
          </a:xfrm>
          <a:prstGeom prst="rect">
            <a:avLst/>
          </a:prstGeom>
          <a:solidFill>
            <a:srgbClr val="009900"/>
          </a:solidFill>
          <a:ln w="9525" cap="flat" cmpd="sng">
            <a:solidFill>
              <a:schemeClr val="bg1"/>
            </a:solidFill>
            <a:prstDash val="solid"/>
            <a:miter/>
            <a:headEnd type="none" w="med" len="med"/>
            <a:tailEnd type="none" w="med" len="med"/>
          </a:ln>
        </p:spPr>
        <p:txBody>
          <a:bodyPr>
            <a:spAutoFit/>
          </a:bodyPr>
          <a:p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   </a:t>
            </a:r>
            <a:r>
              <a:rPr lang="zh-CN" altLang="en-US" sz="3200" b="1" dirty="0">
                <a:solidFill>
                  <a:schemeClr val="bg1"/>
                </a:solidFill>
                <a:latin typeface="宋体" panose="02010600030101010101" pitchFamily="2" charset="-122"/>
              </a:rPr>
              <a:t>小刚骑自行车从家到学校，匀速行驶，速度为</a:t>
            </a:r>
            <a:r>
              <a:rPr lang="en-US" altLang="zh-CN" sz="3200" b="1" dirty="0">
                <a:solidFill>
                  <a:schemeClr val="bg1"/>
                </a:solidFill>
                <a:latin typeface="宋体" panose="02010600030101010101" pitchFamily="2" charset="-122"/>
              </a:rPr>
              <a:t>60</a:t>
            </a:r>
            <a:r>
              <a:rPr lang="zh-CN" altLang="en-US" sz="3200" b="1" dirty="0">
                <a:solidFill>
                  <a:schemeClr val="bg1"/>
                </a:solidFill>
                <a:latin typeface="宋体" panose="02010600030101010101" pitchFamily="2" charset="-122"/>
              </a:rPr>
              <a:t>米</a:t>
            </a:r>
            <a:r>
              <a:rPr lang="en-US" altLang="zh-CN" sz="3200" b="1" dirty="0">
                <a:solidFill>
                  <a:schemeClr val="bg1"/>
                </a:solidFill>
                <a:latin typeface="宋体" panose="02010600030101010101" pitchFamily="2" charset="-122"/>
              </a:rPr>
              <a:t>/</a:t>
            </a:r>
            <a:r>
              <a:rPr lang="zh-CN" altLang="en-US" sz="3200" b="1" dirty="0">
                <a:solidFill>
                  <a:schemeClr val="bg1"/>
                </a:solidFill>
                <a:latin typeface="宋体" panose="02010600030101010101" pitchFamily="2" charset="-122"/>
              </a:rPr>
              <a:t>分钟</a:t>
            </a:r>
            <a:r>
              <a:rPr lang="en-US" altLang="zh-CN" sz="3200" b="1">
                <a:solidFill>
                  <a:schemeClr val="bg1"/>
                </a:solidFill>
                <a:latin typeface="宋体" panose="02010600030101010101" pitchFamily="2" charset="-122"/>
              </a:rPr>
              <a:t>.</a:t>
            </a:r>
            <a:endParaRPr lang="en-US" altLang="zh-CN" sz="3200" b="1">
              <a:solidFill>
                <a:schemeClr val="bg1"/>
              </a:solidFill>
              <a:latin typeface="宋体" panose="02010600030101010101" pitchFamily="2" charset="-122"/>
            </a:endParaRPr>
          </a:p>
        </p:txBody>
      </p:sp>
      <p:sp>
        <p:nvSpPr>
          <p:cNvPr id="26650" name="文本框 26649"/>
          <p:cNvSpPr txBox="1"/>
          <p:nvPr/>
        </p:nvSpPr>
        <p:spPr>
          <a:xfrm>
            <a:off x="539750" y="4076700"/>
            <a:ext cx="6408738" cy="11906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3600" b="1" dirty="0">
                <a:solidFill>
                  <a:srgbClr val="333399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请你用</a:t>
            </a:r>
            <a:r>
              <a:rPr lang="en-US" altLang="zh-CN" sz="3600" b="1" dirty="0">
                <a:solidFill>
                  <a:srgbClr val="333399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s</a:t>
            </a:r>
            <a:r>
              <a:rPr lang="zh-CN" altLang="en-US" sz="3600" b="1" dirty="0">
                <a:solidFill>
                  <a:srgbClr val="333399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表示小刚在以下几个时间段骑</a:t>
            </a:r>
            <a:r>
              <a:rPr lang="zh-CN" altLang="en-US" sz="3600" b="1">
                <a:solidFill>
                  <a:srgbClr val="333399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车的总路程</a:t>
            </a:r>
            <a:r>
              <a:rPr lang="en-US" altLang="zh-CN" sz="3600" b="1">
                <a:solidFill>
                  <a:srgbClr val="333399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.</a:t>
            </a:r>
            <a:endParaRPr lang="en-US" altLang="zh-CN" sz="3600" b="1">
              <a:solidFill>
                <a:srgbClr val="333399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6651" name="文本框 26650"/>
          <p:cNvSpPr txBox="1"/>
          <p:nvPr/>
        </p:nvSpPr>
        <p:spPr>
          <a:xfrm>
            <a:off x="2916238" y="1557338"/>
            <a:ext cx="1047750" cy="57943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en-US" altLang="zh-CN" sz="3200" b="1">
                <a:solidFill>
                  <a:srgbClr val="CC0000"/>
                </a:solidFill>
                <a:latin typeface="Times New Roman" panose="02020603050405020304" pitchFamily="18" charset="0"/>
              </a:rPr>
              <a:t>S=60</a:t>
            </a:r>
            <a:endParaRPr lang="en-US" altLang="zh-CN" sz="3200" b="1">
              <a:solidFill>
                <a:srgbClr val="CC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26652" name="文本框 26651"/>
          <p:cNvSpPr txBox="1"/>
          <p:nvPr/>
        </p:nvSpPr>
        <p:spPr>
          <a:xfrm>
            <a:off x="4356100" y="1557338"/>
            <a:ext cx="1250950" cy="57943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en-US" altLang="zh-CN" sz="3200" b="1">
                <a:solidFill>
                  <a:srgbClr val="CC0000"/>
                </a:solidFill>
                <a:latin typeface="Times New Roman" panose="02020603050405020304" pitchFamily="18" charset="0"/>
              </a:rPr>
              <a:t>S=120</a:t>
            </a:r>
            <a:endParaRPr lang="en-US" altLang="zh-CN" sz="3200" b="1">
              <a:solidFill>
                <a:srgbClr val="CC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26653" name="文本框 26652"/>
          <p:cNvSpPr txBox="1"/>
          <p:nvPr/>
        </p:nvSpPr>
        <p:spPr>
          <a:xfrm>
            <a:off x="7019925" y="1484313"/>
            <a:ext cx="1182688" cy="57943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en-US" altLang="zh-CN" sz="3200" b="1">
                <a:solidFill>
                  <a:srgbClr val="CC0000"/>
                </a:solidFill>
                <a:latin typeface="Times New Roman" panose="02020603050405020304" pitchFamily="18" charset="0"/>
              </a:rPr>
              <a:t>S=60t</a:t>
            </a:r>
            <a:endParaRPr lang="en-US" altLang="zh-CN" sz="3200" b="1">
              <a:solidFill>
                <a:srgbClr val="CC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26654" name="文本框 26653"/>
          <p:cNvSpPr txBox="1"/>
          <p:nvPr/>
        </p:nvSpPr>
        <p:spPr>
          <a:xfrm>
            <a:off x="0" y="5445125"/>
            <a:ext cx="7956550" cy="10668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3200" b="1">
                <a:solidFill>
                  <a:schemeClr val="accent2"/>
                </a:solidFill>
                <a:latin typeface="Arial" panose="020B0604020202020204" pitchFamily="34" charset="0"/>
              </a:rPr>
              <a:t>问题</a:t>
            </a:r>
            <a:r>
              <a:rPr lang="zh-CN" altLang="en-US" sz="3200" b="1">
                <a:latin typeface="Arial" panose="020B0604020202020204" pitchFamily="34" charset="0"/>
              </a:rPr>
              <a:t>：从这个过程中你发现哪些量</a:t>
            </a:r>
            <a:endParaRPr lang="zh-CN" altLang="en-US" sz="3200" b="1">
              <a:latin typeface="Arial" panose="020B0604020202020204" pitchFamily="34" charset="0"/>
            </a:endParaRPr>
          </a:p>
          <a:p>
            <a:r>
              <a:rPr lang="zh-CN" altLang="en-US" sz="3200" b="1">
                <a:latin typeface="Arial" panose="020B0604020202020204" pitchFamily="34" charset="0"/>
              </a:rPr>
              <a:t>是固定不变的，哪些量是不断变化的？</a:t>
            </a:r>
            <a:endParaRPr lang="zh-CN" altLang="en-US" sz="3200" b="1">
              <a:latin typeface="Arial" panose="020B0604020202020204" pitchFamily="34" charset="0"/>
            </a:endParaRPr>
          </a:p>
        </p:txBody>
      </p:sp>
      <p:pic>
        <p:nvPicPr>
          <p:cNvPr id="26656" name="Object 6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-252412" y="0"/>
            <a:ext cx="3455987" cy="62071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6657" name="文本框 26656"/>
          <p:cNvSpPr txBox="1"/>
          <p:nvPr/>
        </p:nvSpPr>
        <p:spPr>
          <a:xfrm>
            <a:off x="179388" y="0"/>
            <a:ext cx="3097212" cy="641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2800" b="1" dirty="0">
                <a:solidFill>
                  <a:schemeClr val="bg1"/>
                </a:solidFill>
                <a:latin typeface="Times New Roman" panose="02020603050405020304" pitchFamily="18" charset="0"/>
              </a:rPr>
              <a:t>        </a:t>
            </a:r>
            <a:r>
              <a:rPr lang="zh-CN" altLang="en-US" sz="3600" b="1" dirty="0">
                <a:solidFill>
                  <a:schemeClr val="bg1"/>
                </a:solidFill>
                <a:latin typeface="Times New Roman" panose="02020603050405020304" pitchFamily="18" charset="0"/>
              </a:rPr>
              <a:t>问题情境</a:t>
            </a:r>
            <a:endParaRPr lang="zh-CN" altLang="en-US" sz="3600" b="1" dirty="0">
              <a:solidFill>
                <a:schemeClr val="bg1"/>
              </a:solidFill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66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266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87 -1.7341E-7 L 0.13473 -1.7341E-7 " pathEditMode="relative" ptsTypes="AA">
                                      <p:cBhvr>
                                        <p:cTn id="16" dur="2000" fill="hold"/>
                                        <p:tgtEl>
                                          <p:spTgt spid="266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51">
                                            <p:txEl>
                                              <p:charRg st="0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6651">
                                            <p:txEl>
                                              <p:charRg st="0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6651">
                                            <p:txEl>
                                              <p:charRg st="0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3473 -3.7037E-7 L 0.30244 -3.7037E-7 " pathEditMode="relative" rAng="0" ptsTypes="AA">
                                      <p:cBhvr>
                                        <p:cTn id="29" dur="2000" fill="hold"/>
                                        <p:tgtEl>
                                          <p:spTgt spid="266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40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52">
                                            <p:txEl>
                                              <p:charRg st="0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6652">
                                            <p:txEl>
                                              <p:charRg st="0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6652">
                                            <p:txEl>
                                              <p:charRg st="0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30243 -2.96296E-6 L 0.61736 0.01574 " pathEditMode="relative" rAng="0" ptsTypes="AA">
                                      <p:cBhvr>
                                        <p:cTn id="42" dur="2000" fill="hold"/>
                                        <p:tgtEl>
                                          <p:spTgt spid="266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700" y="8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000"/>
                            </p:stCondLst>
                            <p:childTnLst>
                              <p:par>
                                <p:cTn id="4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53">
                                            <p:txEl>
                                              <p:charRg st="0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6653">
                                            <p:txEl>
                                              <p:charRg st="0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6653">
                                            <p:txEl>
                                              <p:charRg st="0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56" dur="500"/>
                                        <p:tgtEl>
                                          <p:spTgt spid="266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32" grpId="0"/>
      <p:bldP spid="26633" grpId="0"/>
      <p:bldP spid="26634" grpId="0"/>
      <p:bldP spid="26649" grpId="0" animBg="1"/>
      <p:bldP spid="2665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24611" name="文本框 24610"/>
          <p:cNvSpPr txBox="1"/>
          <p:nvPr/>
        </p:nvSpPr>
        <p:spPr>
          <a:xfrm>
            <a:off x="611188" y="1773238"/>
            <a:ext cx="8280400" cy="1554162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>
            <a:spAutoFit/>
          </a:bodyPr>
          <a:p>
            <a:r>
              <a:rPr lang="en-US" altLang="zh-CN" sz="2400" b="1" dirty="0">
                <a:latin typeface="Times New Roman" panose="02020603050405020304" pitchFamily="18" charset="0"/>
              </a:rPr>
              <a:t>       </a:t>
            </a:r>
            <a:r>
              <a:rPr lang="zh-CN" altLang="en-US" sz="3200" b="1" dirty="0">
                <a:latin typeface="Times New Roman" panose="02020603050405020304" pitchFamily="18" charset="0"/>
              </a:rPr>
              <a:t>每张电影票的售价为</a:t>
            </a:r>
            <a:r>
              <a:rPr lang="en-US" altLang="zh-CN" sz="3200" b="1" dirty="0">
                <a:latin typeface="Times New Roman" panose="02020603050405020304" pitchFamily="18" charset="0"/>
              </a:rPr>
              <a:t>10</a:t>
            </a:r>
            <a:r>
              <a:rPr lang="zh-CN" altLang="en-US" sz="3200" b="1" dirty="0">
                <a:latin typeface="Times New Roman" panose="02020603050405020304" pitchFamily="18" charset="0"/>
              </a:rPr>
              <a:t>元，如果第一场售出票</a:t>
            </a:r>
            <a:r>
              <a:rPr lang="en-US" altLang="zh-CN" sz="3200" b="1" dirty="0">
                <a:latin typeface="Times New Roman" panose="02020603050405020304" pitchFamily="18" charset="0"/>
              </a:rPr>
              <a:t>150</a:t>
            </a:r>
            <a:r>
              <a:rPr lang="zh-CN" altLang="en-US" sz="3200" b="1" dirty="0">
                <a:latin typeface="Times New Roman" panose="02020603050405020304" pitchFamily="18" charset="0"/>
              </a:rPr>
              <a:t>张，第二场售</a:t>
            </a:r>
            <a:r>
              <a:rPr lang="zh-CN" altLang="en-US" sz="3200" b="1" dirty="0">
                <a:latin typeface="Arial" panose="020B0604020202020204" pitchFamily="34" charset="0"/>
              </a:rPr>
              <a:t>出</a:t>
            </a:r>
            <a:r>
              <a:rPr lang="en-US" altLang="zh-CN" sz="3200" b="1" dirty="0">
                <a:latin typeface="Arial" panose="020B0604020202020204" pitchFamily="34" charset="0"/>
              </a:rPr>
              <a:t>205</a:t>
            </a:r>
            <a:r>
              <a:rPr lang="zh-CN" altLang="en-US" sz="3200" b="1" dirty="0">
                <a:latin typeface="Arial" panose="020B0604020202020204" pitchFamily="34" charset="0"/>
              </a:rPr>
              <a:t>张，第三场售出</a:t>
            </a:r>
            <a:r>
              <a:rPr lang="en-US" altLang="zh-CN" sz="3200" b="1" dirty="0">
                <a:latin typeface="Arial" panose="020B0604020202020204" pitchFamily="34" charset="0"/>
              </a:rPr>
              <a:t>310</a:t>
            </a:r>
            <a:r>
              <a:rPr lang="zh-CN" altLang="en-US" sz="3200" b="1" dirty="0">
                <a:latin typeface="Arial" panose="020B0604020202020204" pitchFamily="34" charset="0"/>
              </a:rPr>
              <a:t>张，三场电影票的票房收入各多少元？</a:t>
            </a:r>
            <a:endParaRPr lang="zh-CN" altLang="en-US" sz="3200" b="1" dirty="0">
              <a:latin typeface="Arial" panose="020B0604020202020204" pitchFamily="34" charset="0"/>
            </a:endParaRPr>
          </a:p>
        </p:txBody>
      </p:sp>
      <p:sp>
        <p:nvSpPr>
          <p:cNvPr id="24612" name="文本框 24611"/>
          <p:cNvSpPr txBox="1"/>
          <p:nvPr/>
        </p:nvSpPr>
        <p:spPr>
          <a:xfrm>
            <a:off x="1187450" y="692150"/>
            <a:ext cx="7488238" cy="9461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2400" b="1" dirty="0">
                <a:latin typeface="Times New Roman" panose="02020603050405020304" pitchFamily="18" charset="0"/>
              </a:rPr>
              <a:t> </a:t>
            </a:r>
            <a:r>
              <a:rPr lang="zh-CN" altLang="en-US" sz="2800" b="1" dirty="0">
                <a:solidFill>
                  <a:schemeClr val="accent2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Times New Roman" panose="02020603050405020304" pitchFamily="18" charset="0"/>
              </a:rPr>
              <a:t>若设一场电影售出票 </a:t>
            </a:r>
            <a:r>
              <a:rPr lang="en-US" altLang="zh-CN" sz="2800" b="1" dirty="0">
                <a:solidFill>
                  <a:schemeClr val="accent2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Times New Roman" panose="02020603050405020304" pitchFamily="18" charset="0"/>
              </a:rPr>
              <a:t>x </a:t>
            </a:r>
            <a:r>
              <a:rPr lang="zh-CN" altLang="en-US" sz="2800" b="1" dirty="0">
                <a:solidFill>
                  <a:schemeClr val="accent2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Times New Roman" panose="02020603050405020304" pitchFamily="18" charset="0"/>
              </a:rPr>
              <a:t>张，票房收入为 </a:t>
            </a:r>
            <a:r>
              <a:rPr lang="en-US" altLang="zh-CN" sz="2800" b="1" dirty="0">
                <a:solidFill>
                  <a:schemeClr val="accent2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Times New Roman" panose="02020603050405020304" pitchFamily="18" charset="0"/>
              </a:rPr>
              <a:t>y </a:t>
            </a:r>
            <a:r>
              <a:rPr lang="zh-CN" altLang="en-US" sz="2800" b="1" dirty="0">
                <a:solidFill>
                  <a:schemeClr val="accent2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Times New Roman" panose="02020603050405020304" pitchFamily="18" charset="0"/>
              </a:rPr>
              <a:t>元，怎样用含 </a:t>
            </a:r>
            <a:r>
              <a:rPr lang="en-US" altLang="zh-CN" sz="2800" b="1" dirty="0">
                <a:solidFill>
                  <a:schemeClr val="accent2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Times New Roman" panose="02020603050405020304" pitchFamily="18" charset="0"/>
              </a:rPr>
              <a:t>x </a:t>
            </a:r>
            <a:r>
              <a:rPr lang="zh-CN" altLang="en-US" sz="2800" b="1" dirty="0">
                <a:solidFill>
                  <a:schemeClr val="accent2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Times New Roman" panose="02020603050405020304" pitchFamily="18" charset="0"/>
              </a:rPr>
              <a:t>的</a:t>
            </a:r>
            <a:r>
              <a:rPr lang="zh-CN" altLang="en-US" sz="2800" b="1" dirty="0">
                <a:solidFill>
                  <a:schemeClr val="accent2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Arial" panose="020B0604020202020204" pitchFamily="34" charset="0"/>
              </a:rPr>
              <a:t>式子表示 </a:t>
            </a:r>
            <a:r>
              <a:rPr lang="en-US" altLang="zh-CN" sz="2800" b="1" dirty="0">
                <a:solidFill>
                  <a:schemeClr val="accent2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Arial" panose="020B0604020202020204" pitchFamily="34" charset="0"/>
              </a:rPr>
              <a:t>y </a:t>
            </a:r>
            <a:r>
              <a:rPr lang="zh-CN" altLang="en-US" sz="2800" b="1" dirty="0">
                <a:solidFill>
                  <a:schemeClr val="accent2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Arial" panose="020B0604020202020204" pitchFamily="34" charset="0"/>
              </a:rPr>
              <a:t>？</a:t>
            </a:r>
            <a:endParaRPr lang="zh-CN" altLang="en-US" sz="2800" b="1" dirty="0">
              <a:solidFill>
                <a:schemeClr val="accent2"/>
              </a:solidFill>
              <a:effectLst>
                <a:outerShdw blurRad="38100" dist="38100" dir="2700000">
                  <a:srgbClr val="C0C0C0"/>
                </a:outerShdw>
              </a:effectLst>
              <a:latin typeface="Arial" panose="020B0604020202020204" pitchFamily="34" charset="0"/>
            </a:endParaRPr>
          </a:p>
        </p:txBody>
      </p:sp>
      <p:sp>
        <p:nvSpPr>
          <p:cNvPr id="24613" name="文本框 24612"/>
          <p:cNvSpPr txBox="1"/>
          <p:nvPr/>
        </p:nvSpPr>
        <p:spPr>
          <a:xfrm>
            <a:off x="533400" y="-26987"/>
            <a:ext cx="1676400" cy="45878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  <a:buClr>
                <a:schemeClr val="bg1"/>
              </a:buClr>
            </a:pPr>
            <a:endParaRPr sz="2400" dirty="0">
              <a:solidFill>
                <a:srgbClr val="FF0000"/>
              </a:solidFill>
              <a:latin typeface="Times New Roman" panose="02020603050405020304" pitchFamily="18" charset="0"/>
              <a:ea typeface="华文细黑" pitchFamily="2" charset="-122"/>
            </a:endParaRPr>
          </a:p>
        </p:txBody>
      </p:sp>
      <p:pic>
        <p:nvPicPr>
          <p:cNvPr id="24614" name="图片 24613" descr="CAR_01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239000" y="0"/>
            <a:ext cx="1905000" cy="647700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24616" name="对象 24615"/>
          <p:cNvGraphicFramePr/>
          <p:nvPr/>
        </p:nvGraphicFramePr>
        <p:xfrm>
          <a:off x="0" y="3357563"/>
          <a:ext cx="2771775" cy="35004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6" name="" r:id="rId2" imgW="1024255" imgH="920750" progId="Photoshop.Image.7">
                  <p:embed/>
                </p:oleObj>
              </mc:Choice>
              <mc:Fallback>
                <p:oleObj name="" r:id="rId2" imgW="1024255" imgH="920750" progId="Photoshop.Image.7">
                  <p:embed/>
                  <p:pic>
                    <p:nvPicPr>
                      <p:cNvPr id="0" name="图片 3075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0" y="3357563"/>
                        <a:ext cx="2771775" cy="3500437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24617" name="文本框 24616"/>
          <p:cNvSpPr txBox="1"/>
          <p:nvPr/>
        </p:nvSpPr>
        <p:spPr>
          <a:xfrm>
            <a:off x="2916238" y="3357563"/>
            <a:ext cx="4651375" cy="519112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sz="2800" b="1" dirty="0">
                <a:solidFill>
                  <a:srgbClr val="000066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宋体" panose="02010600030101010101" pitchFamily="2" charset="-122"/>
              </a:rPr>
              <a:t>票房收入 </a:t>
            </a:r>
            <a:r>
              <a:rPr lang="en-US" altLang="zh-CN" sz="2800" b="1" dirty="0">
                <a:solidFill>
                  <a:srgbClr val="000066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宋体" panose="02010600030101010101" pitchFamily="2" charset="-122"/>
              </a:rPr>
              <a:t>= </a:t>
            </a:r>
            <a:r>
              <a:rPr lang="zh-CN" altLang="en-US" sz="2800" b="1" dirty="0">
                <a:solidFill>
                  <a:srgbClr val="000066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宋体" panose="02010600030101010101" pitchFamily="2" charset="-122"/>
              </a:rPr>
              <a:t>售价</a:t>
            </a:r>
            <a:r>
              <a:rPr lang="en-US" altLang="zh-CN" sz="2800" b="1" dirty="0">
                <a:solidFill>
                  <a:srgbClr val="000066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宋体" panose="02010600030101010101" pitchFamily="2" charset="-122"/>
              </a:rPr>
              <a:t>×</a:t>
            </a:r>
            <a:r>
              <a:rPr lang="zh-CN" altLang="en-US" sz="2800" b="1" dirty="0">
                <a:solidFill>
                  <a:srgbClr val="000066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宋体" panose="02010600030101010101" pitchFamily="2" charset="-122"/>
              </a:rPr>
              <a:t>售票张数</a:t>
            </a:r>
            <a:endParaRPr lang="zh-CN" altLang="en-US" sz="2800" b="1" dirty="0">
              <a:solidFill>
                <a:srgbClr val="000066"/>
              </a:solidFill>
              <a:effectLst>
                <a:outerShdw blurRad="38100" dist="38100" dir="2700000">
                  <a:srgbClr val="C0C0C0"/>
                </a:outerShdw>
              </a:effectLst>
              <a:latin typeface="宋体" panose="02010600030101010101" pitchFamily="2" charset="-122"/>
            </a:endParaRPr>
          </a:p>
        </p:txBody>
      </p:sp>
      <p:sp>
        <p:nvSpPr>
          <p:cNvPr id="24618" name="文本框 24617"/>
          <p:cNvSpPr txBox="1"/>
          <p:nvPr/>
        </p:nvSpPr>
        <p:spPr>
          <a:xfrm>
            <a:off x="2700338" y="4076700"/>
            <a:ext cx="6564312" cy="519113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sz="2800" b="1" dirty="0">
                <a:effectLst>
                  <a:outerShdw blurRad="38100" dist="38100" dir="2700000">
                    <a:srgbClr val="C0C0C0"/>
                  </a:outerShdw>
                </a:effectLst>
                <a:latin typeface="Times New Roman" panose="02020603050405020304" pitchFamily="18" charset="0"/>
              </a:rPr>
              <a:t>第一场票房收入 </a:t>
            </a:r>
            <a:r>
              <a:rPr lang="en-US" altLang="zh-CN" sz="2800" b="1" dirty="0">
                <a:effectLst>
                  <a:outerShdw blurRad="38100" dist="38100" dir="2700000">
                    <a:srgbClr val="C0C0C0"/>
                  </a:outerShdw>
                </a:effectLst>
                <a:latin typeface="Times New Roman" panose="02020603050405020304" pitchFamily="18" charset="0"/>
              </a:rPr>
              <a:t>= 10×150 = 1500 </a:t>
            </a:r>
            <a:r>
              <a:rPr lang="zh-CN" altLang="en-US" sz="2800" b="1" dirty="0">
                <a:effectLst>
                  <a:outerShdw blurRad="38100" dist="38100" dir="2700000">
                    <a:srgbClr val="C0C0C0"/>
                  </a:outerShdw>
                </a:effectLst>
                <a:latin typeface="Times New Roman" panose="02020603050405020304" pitchFamily="18" charset="0"/>
              </a:rPr>
              <a:t>（元）</a:t>
            </a:r>
            <a:endParaRPr lang="zh-CN" altLang="en-US" sz="2800" b="1" dirty="0">
              <a:effectLst>
                <a:outerShdw blurRad="38100" dist="38100" dir="2700000">
                  <a:srgbClr val="C0C0C0"/>
                </a:outerShdw>
              </a:effectLst>
              <a:latin typeface="Times New Roman" panose="02020603050405020304" pitchFamily="18" charset="0"/>
            </a:endParaRPr>
          </a:p>
        </p:txBody>
      </p:sp>
      <p:sp>
        <p:nvSpPr>
          <p:cNvPr id="24619" name="文本框 24618"/>
          <p:cNvSpPr txBox="1"/>
          <p:nvPr/>
        </p:nvSpPr>
        <p:spPr>
          <a:xfrm>
            <a:off x="2700338" y="4652963"/>
            <a:ext cx="6564312" cy="519112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sz="2800" b="1" dirty="0">
                <a:effectLst>
                  <a:outerShdw blurRad="38100" dist="38100" dir="2700000">
                    <a:srgbClr val="C0C0C0"/>
                  </a:outerShdw>
                </a:effectLst>
                <a:latin typeface="Times New Roman" panose="02020603050405020304" pitchFamily="18" charset="0"/>
              </a:rPr>
              <a:t>第二场票房收入 </a:t>
            </a:r>
            <a:r>
              <a:rPr lang="en-US" altLang="zh-CN" sz="2800" b="1" dirty="0">
                <a:effectLst>
                  <a:outerShdw blurRad="38100" dist="38100" dir="2700000">
                    <a:srgbClr val="C0C0C0"/>
                  </a:outerShdw>
                </a:effectLst>
                <a:latin typeface="Times New Roman" panose="02020603050405020304" pitchFamily="18" charset="0"/>
              </a:rPr>
              <a:t>= 10×205 = 2050 </a:t>
            </a:r>
            <a:r>
              <a:rPr lang="zh-CN" altLang="en-US" sz="2800" b="1" dirty="0">
                <a:effectLst>
                  <a:outerShdw blurRad="38100" dist="38100" dir="2700000">
                    <a:srgbClr val="C0C0C0"/>
                  </a:outerShdw>
                </a:effectLst>
                <a:latin typeface="Times New Roman" panose="02020603050405020304" pitchFamily="18" charset="0"/>
              </a:rPr>
              <a:t>（元）</a:t>
            </a:r>
            <a:endParaRPr lang="zh-CN" altLang="en-US" sz="2800" b="1" dirty="0">
              <a:effectLst>
                <a:outerShdw blurRad="38100" dist="38100" dir="2700000">
                  <a:srgbClr val="C0C0C0"/>
                </a:outerShdw>
              </a:effectLst>
              <a:latin typeface="Times New Roman" panose="02020603050405020304" pitchFamily="18" charset="0"/>
            </a:endParaRPr>
          </a:p>
        </p:txBody>
      </p:sp>
      <p:sp>
        <p:nvSpPr>
          <p:cNvPr id="24620" name="文本框 24619"/>
          <p:cNvSpPr txBox="1"/>
          <p:nvPr/>
        </p:nvSpPr>
        <p:spPr>
          <a:xfrm>
            <a:off x="2627313" y="5300663"/>
            <a:ext cx="6640512" cy="519112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sz="2800" b="1" dirty="0">
                <a:latin typeface="Times New Roman" panose="02020603050405020304" pitchFamily="18" charset="0"/>
              </a:rPr>
              <a:t>第三场票房收入 </a:t>
            </a:r>
            <a:r>
              <a:rPr lang="en-US" altLang="zh-CN" sz="2800" b="1" dirty="0">
                <a:latin typeface="Times New Roman" panose="02020603050405020304" pitchFamily="18" charset="0"/>
              </a:rPr>
              <a:t>= 10×310 = 3100 </a:t>
            </a:r>
            <a:r>
              <a:rPr lang="zh-CN" altLang="en-US" sz="2800" b="1" dirty="0">
                <a:latin typeface="Times New Roman" panose="02020603050405020304" pitchFamily="18" charset="0"/>
              </a:rPr>
              <a:t>（元）</a:t>
            </a:r>
            <a:r>
              <a:rPr lang="zh-CN" altLang="en-US" sz="2400" b="1" dirty="0">
                <a:latin typeface="Times New Roman" panose="02020603050405020304" pitchFamily="18" charset="0"/>
              </a:rPr>
              <a:t> </a:t>
            </a:r>
            <a:endParaRPr lang="zh-CN" altLang="en-US" sz="2400" b="1" dirty="0">
              <a:latin typeface="Times New Roman" panose="02020603050405020304" pitchFamily="18" charset="0"/>
            </a:endParaRPr>
          </a:p>
        </p:txBody>
      </p:sp>
      <p:sp>
        <p:nvSpPr>
          <p:cNvPr id="24621" name="文本框 24620"/>
          <p:cNvSpPr txBox="1"/>
          <p:nvPr/>
        </p:nvSpPr>
        <p:spPr>
          <a:xfrm>
            <a:off x="5867400" y="1125538"/>
            <a:ext cx="2266950" cy="762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4400">
                <a:solidFill>
                  <a:srgbClr val="FF0000"/>
                </a:solidFill>
                <a:latin typeface="Times New Roman" panose="02020603050405020304" pitchFamily="18" charset="0"/>
              </a:rPr>
              <a:t> y = 10x</a:t>
            </a:r>
            <a:endParaRPr lang="en-US" altLang="zh-CN" sz="4400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24622" name="文本框 24621"/>
          <p:cNvSpPr txBox="1"/>
          <p:nvPr/>
        </p:nvSpPr>
        <p:spPr>
          <a:xfrm>
            <a:off x="2843213" y="5791200"/>
            <a:ext cx="6300787" cy="9461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2800" b="1">
                <a:solidFill>
                  <a:srgbClr val="FF0000"/>
                </a:solidFill>
                <a:latin typeface="Arial" panose="020B0604020202020204" pitchFamily="34" charset="0"/>
              </a:rPr>
              <a:t>问题</a:t>
            </a:r>
            <a:r>
              <a:rPr lang="zh-CN" altLang="en-US" sz="2800" b="1" dirty="0">
                <a:latin typeface="Arial" panose="020B0604020202020204" pitchFamily="34" charset="0"/>
              </a:rPr>
              <a:t>：从这个过程中你又发</a:t>
            </a:r>
            <a:r>
              <a:rPr lang="zh-CN" altLang="en-US" sz="2800" b="1">
                <a:latin typeface="Arial" panose="020B0604020202020204" pitchFamily="34" charset="0"/>
              </a:rPr>
              <a:t>现哪些量</a:t>
            </a:r>
            <a:endParaRPr lang="zh-CN" altLang="en-US" sz="2800" b="1">
              <a:latin typeface="Arial" panose="020B0604020202020204" pitchFamily="34" charset="0"/>
            </a:endParaRPr>
          </a:p>
          <a:p>
            <a:r>
              <a:rPr lang="zh-CN" altLang="en-US" sz="2800" b="1" dirty="0">
                <a:latin typeface="Arial" panose="020B0604020202020204" pitchFamily="34" charset="0"/>
              </a:rPr>
              <a:t>是固定不变的，哪些量是变</a:t>
            </a:r>
            <a:r>
              <a:rPr lang="zh-CN" altLang="en-US" sz="2800" b="1">
                <a:latin typeface="Arial" panose="020B0604020202020204" pitchFamily="34" charset="0"/>
              </a:rPr>
              <a:t>化的？</a:t>
            </a:r>
            <a:endParaRPr lang="zh-CN" altLang="en-US" sz="2800" b="1">
              <a:latin typeface="Arial" panose="020B0604020202020204" pitchFamily="34" charset="0"/>
            </a:endParaRPr>
          </a:p>
        </p:txBody>
      </p:sp>
      <p:pic>
        <p:nvPicPr>
          <p:cNvPr id="24623" name="Object 6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-252412" y="0"/>
            <a:ext cx="3671887" cy="6921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4624" name="文本框 24623"/>
          <p:cNvSpPr txBox="1"/>
          <p:nvPr/>
        </p:nvSpPr>
        <p:spPr>
          <a:xfrm>
            <a:off x="539750" y="0"/>
            <a:ext cx="3097213" cy="641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2800" b="1" dirty="0">
                <a:solidFill>
                  <a:schemeClr val="bg1"/>
                </a:solidFill>
                <a:latin typeface="Times New Roman" panose="02020603050405020304" pitchFamily="18" charset="0"/>
              </a:rPr>
              <a:t>        </a:t>
            </a:r>
            <a:r>
              <a:rPr lang="zh-CN" altLang="en-US" sz="3600" b="1" dirty="0">
                <a:solidFill>
                  <a:schemeClr val="bg1"/>
                </a:solidFill>
                <a:latin typeface="Times New Roman" panose="02020603050405020304" pitchFamily="18" charset="0"/>
              </a:rPr>
              <a:t>问题情境</a:t>
            </a:r>
            <a:endParaRPr lang="zh-CN" altLang="en-US" sz="3600" b="1" dirty="0">
              <a:solidFill>
                <a:schemeClr val="bg1"/>
              </a:solidFill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46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500"/>
                                        <p:tgtEl>
                                          <p:spTgt spid="246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500"/>
                                        <p:tgtEl>
                                          <p:spTgt spid="246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246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246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46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46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46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46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246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46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46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50" dur="500"/>
                                        <p:tgtEl>
                                          <p:spTgt spid="246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611" grpId="0" animBg="1"/>
      <p:bldP spid="24612" grpId="0"/>
      <p:bldP spid="24617" grpId="0"/>
      <p:bldP spid="24618" grpId="0"/>
      <p:bldP spid="24619" grpId="0"/>
      <p:bldP spid="24620" grpId="0"/>
      <p:bldP spid="24621" grpId="0"/>
      <p:bldP spid="2462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3011" name="文本框 43010"/>
          <p:cNvSpPr txBox="1"/>
          <p:nvPr/>
        </p:nvSpPr>
        <p:spPr>
          <a:xfrm>
            <a:off x="4427538" y="4581525"/>
            <a:ext cx="1584325" cy="701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4000" b="1" dirty="0">
                <a:solidFill>
                  <a:srgbClr val="FF000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Arial" panose="020B0604020202020204" pitchFamily="34" charset="0"/>
              </a:rPr>
              <a:t>变量</a:t>
            </a:r>
            <a:endParaRPr lang="zh-CN" altLang="en-US" sz="4000" b="1" dirty="0">
              <a:solidFill>
                <a:srgbClr val="FF0000"/>
              </a:solidFill>
              <a:effectLst>
                <a:outerShdw blurRad="38100" dist="38100" dir="2700000">
                  <a:srgbClr val="C0C0C0"/>
                </a:outerShdw>
              </a:effectLst>
              <a:latin typeface="Arial" panose="020B0604020202020204" pitchFamily="34" charset="0"/>
            </a:endParaRPr>
          </a:p>
        </p:txBody>
      </p:sp>
      <p:sp>
        <p:nvSpPr>
          <p:cNvPr id="43012" name="文本框 43011"/>
          <p:cNvSpPr txBox="1"/>
          <p:nvPr/>
        </p:nvSpPr>
        <p:spPr>
          <a:xfrm>
            <a:off x="4140200" y="5661025"/>
            <a:ext cx="1403350" cy="701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4000" b="1" dirty="0">
                <a:solidFill>
                  <a:srgbClr val="FF000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Arial" panose="020B0604020202020204" pitchFamily="34" charset="0"/>
              </a:rPr>
              <a:t>常量</a:t>
            </a:r>
            <a:endParaRPr lang="zh-CN" altLang="en-US" sz="4000" b="1" dirty="0">
              <a:solidFill>
                <a:srgbClr val="FF0000"/>
              </a:solidFill>
              <a:effectLst>
                <a:outerShdw blurRad="38100" dist="38100" dir="2700000">
                  <a:srgbClr val="C0C0C0"/>
                </a:outerShdw>
              </a:effectLst>
              <a:latin typeface="Arial" panose="020B0604020202020204" pitchFamily="34" charset="0"/>
            </a:endParaRPr>
          </a:p>
        </p:txBody>
      </p:sp>
      <p:grpSp>
        <p:nvGrpSpPr>
          <p:cNvPr id="43013" name="组合 43012"/>
          <p:cNvGrpSpPr/>
          <p:nvPr/>
        </p:nvGrpSpPr>
        <p:grpSpPr>
          <a:xfrm>
            <a:off x="0" y="0"/>
            <a:ext cx="4535488" cy="952500"/>
            <a:chOff x="-204" y="0"/>
            <a:chExt cx="2857" cy="600"/>
          </a:xfrm>
        </p:grpSpPr>
        <p:pic>
          <p:nvPicPr>
            <p:cNvPr id="43014" name="Object 6"/>
            <p:cNvPicPr>
              <a:picLocks noChangeAspect="1"/>
            </p:cNvPicPr>
            <p:nvPr/>
          </p:nvPicPr>
          <p:blipFill>
            <a:blip r:embed="rId1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-204" y="0"/>
              <a:ext cx="2857" cy="600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43015" name="文本框 43014"/>
            <p:cNvSpPr txBox="1"/>
            <p:nvPr/>
          </p:nvSpPr>
          <p:spPr>
            <a:xfrm>
              <a:off x="521" y="119"/>
              <a:ext cx="1951" cy="365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r>
                <a:rPr lang="en-US" altLang="zh-CN" sz="2800" b="1" dirty="0">
                  <a:solidFill>
                    <a:schemeClr val="bg1"/>
                  </a:solidFill>
                  <a:latin typeface="Times New Roman" panose="02020603050405020304" pitchFamily="18" charset="0"/>
                </a:rPr>
                <a:t>        </a:t>
              </a:r>
              <a:r>
                <a:rPr lang="zh-CN" altLang="en-US" sz="3200" b="1" dirty="0">
                  <a:solidFill>
                    <a:schemeClr val="bg1"/>
                  </a:solidFill>
                  <a:latin typeface="Times New Roman" panose="02020603050405020304" pitchFamily="18" charset="0"/>
                </a:rPr>
                <a:t>常量与变量</a:t>
              </a:r>
              <a:endParaRPr lang="zh-CN" altLang="en-US" sz="3200" b="1" dirty="0">
                <a:solidFill>
                  <a:schemeClr val="bg1"/>
                </a:solidFill>
                <a:latin typeface="Times New Roman" panose="02020603050405020304" pitchFamily="18" charset="0"/>
              </a:endParaRPr>
            </a:p>
          </p:txBody>
        </p:sp>
      </p:grpSp>
      <p:sp>
        <p:nvSpPr>
          <p:cNvPr id="43017" name="矩形 43016"/>
          <p:cNvSpPr/>
          <p:nvPr/>
        </p:nvSpPr>
        <p:spPr>
          <a:xfrm>
            <a:off x="539750" y="3644900"/>
            <a:ext cx="7380288" cy="28384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36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定义：</a:t>
            </a:r>
            <a:r>
              <a:rPr lang="zh-CN" altLang="en-US" sz="3600" b="1" dirty="0">
                <a:solidFill>
                  <a:srgbClr val="3333FF"/>
                </a:solidFill>
                <a:latin typeface="Times New Roman" panose="02020603050405020304" pitchFamily="18" charset="0"/>
              </a:rPr>
              <a:t>在一个变化过程中</a:t>
            </a:r>
            <a:r>
              <a:rPr lang="zh-CN" altLang="en-US" sz="3600" b="1" dirty="0">
                <a:latin typeface="Times New Roman" panose="02020603050405020304" pitchFamily="18" charset="0"/>
              </a:rPr>
              <a:t>：</a:t>
            </a:r>
            <a:endParaRPr lang="zh-CN" altLang="en-US" sz="3600" b="1" dirty="0">
              <a:latin typeface="Times New Roman" panose="02020603050405020304" pitchFamily="18" charset="0"/>
            </a:endParaRPr>
          </a:p>
          <a:p>
            <a:endParaRPr lang="zh-CN" altLang="en-US" sz="3600" b="1" dirty="0">
              <a:latin typeface="Times New Roman" panose="02020603050405020304" pitchFamily="18" charset="0"/>
            </a:endParaRPr>
          </a:p>
          <a:p>
            <a:r>
              <a:rPr lang="zh-CN" altLang="en-US" sz="3600" b="1" dirty="0">
                <a:latin typeface="Times New Roman" panose="02020603050405020304" pitchFamily="18" charset="0"/>
              </a:rPr>
              <a:t>发生变化的量叫做</a:t>
            </a:r>
            <a:r>
              <a:rPr lang="zh-CN" altLang="en-US" sz="3600" b="1" u="sng" dirty="0">
                <a:latin typeface="Times New Roman" panose="02020603050405020304" pitchFamily="18" charset="0"/>
              </a:rPr>
              <a:t>                </a:t>
            </a:r>
            <a:r>
              <a:rPr lang="zh-CN" altLang="en-US" sz="3600" b="1" dirty="0">
                <a:latin typeface="Times New Roman" panose="02020603050405020304" pitchFamily="18" charset="0"/>
              </a:rPr>
              <a:t>；</a:t>
            </a:r>
            <a:endParaRPr lang="zh-CN" altLang="en-US" sz="3600" b="1" dirty="0">
              <a:latin typeface="Times New Roman" panose="02020603050405020304" pitchFamily="18" charset="0"/>
            </a:endParaRPr>
          </a:p>
          <a:p>
            <a:endParaRPr lang="zh-CN" altLang="en-US" sz="3600" b="1" dirty="0">
              <a:latin typeface="Times New Roman" panose="02020603050405020304" pitchFamily="18" charset="0"/>
            </a:endParaRPr>
          </a:p>
          <a:p>
            <a:r>
              <a:rPr lang="zh-CN" altLang="en-US" sz="3600" b="1" dirty="0">
                <a:latin typeface="Times New Roman" panose="02020603050405020304" pitchFamily="18" charset="0"/>
              </a:rPr>
              <a:t>不变的量叫做</a:t>
            </a:r>
            <a:r>
              <a:rPr lang="zh-CN" altLang="en-US" sz="3600" b="1" u="sng" dirty="0">
                <a:latin typeface="Times New Roman" panose="02020603050405020304" pitchFamily="18" charset="0"/>
              </a:rPr>
              <a:t>                      </a:t>
            </a:r>
            <a:r>
              <a:rPr lang="zh-CN" altLang="en-US" sz="3600" b="1" dirty="0">
                <a:latin typeface="Times New Roman" panose="02020603050405020304" pitchFamily="18" charset="0"/>
              </a:rPr>
              <a:t>；</a:t>
            </a:r>
            <a:endParaRPr lang="zh-CN" altLang="en-US" sz="3600" b="1" dirty="0">
              <a:latin typeface="Times New Roman" panose="02020603050405020304" pitchFamily="18" charset="0"/>
            </a:endParaRPr>
          </a:p>
        </p:txBody>
      </p:sp>
      <p:sp>
        <p:nvSpPr>
          <p:cNvPr id="43019" name="文本框 43018"/>
          <p:cNvSpPr txBox="1"/>
          <p:nvPr/>
        </p:nvSpPr>
        <p:spPr>
          <a:xfrm>
            <a:off x="179388" y="1125538"/>
            <a:ext cx="8964612" cy="20415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3200" b="1" dirty="0">
                <a:latin typeface="Arial" panose="020B0604020202020204" pitchFamily="34" charset="0"/>
              </a:rPr>
              <a:t>     </a:t>
            </a:r>
            <a:r>
              <a:rPr lang="zh-CN" altLang="en-US" sz="3200" b="1" dirty="0">
                <a:latin typeface="仿宋" panose="02010609060101010101" pitchFamily="49" charset="-122"/>
                <a:ea typeface="仿宋" panose="02010609060101010101" pitchFamily="49" charset="-122"/>
              </a:rPr>
              <a:t>在上面的问题反映了不同事物的变化过程，</a:t>
            </a:r>
            <a:endParaRPr lang="zh-CN" altLang="en-US" sz="3200" b="1" dirty="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r>
              <a:rPr lang="zh-CN" altLang="en-US" sz="3200" b="1" dirty="0">
                <a:latin typeface="仿宋" panose="02010609060101010101" pitchFamily="49" charset="-122"/>
                <a:ea typeface="仿宋" panose="02010609060101010101" pitchFamily="49" charset="-122"/>
              </a:rPr>
              <a:t>其中有些量（例如售出票数</a:t>
            </a:r>
            <a:r>
              <a:rPr lang="en-US" altLang="zh-CN" sz="3200" b="1" dirty="0">
                <a:latin typeface="仿宋" panose="02010609060101010101" pitchFamily="49" charset="-122"/>
                <a:ea typeface="仿宋" panose="02010609060101010101" pitchFamily="49" charset="-122"/>
              </a:rPr>
              <a:t>x</a:t>
            </a:r>
            <a:r>
              <a:rPr lang="zh-CN" altLang="en-US" sz="3200" b="1" dirty="0">
                <a:latin typeface="仿宋" panose="02010609060101010101" pitchFamily="49" charset="-122"/>
                <a:ea typeface="仿宋" panose="02010609060101010101" pitchFamily="49" charset="-122"/>
              </a:rPr>
              <a:t>，票房收入</a:t>
            </a:r>
            <a:r>
              <a:rPr lang="en-US" altLang="zh-CN" sz="3200" b="1" dirty="0">
                <a:latin typeface="仿宋" panose="02010609060101010101" pitchFamily="49" charset="-122"/>
                <a:ea typeface="仿宋" panose="02010609060101010101" pitchFamily="49" charset="-122"/>
              </a:rPr>
              <a:t>y</a:t>
            </a:r>
            <a:r>
              <a:rPr lang="zh-CN" altLang="en-US" sz="3200" b="1" dirty="0">
                <a:latin typeface="仿宋" panose="02010609060101010101" pitchFamily="49" charset="-122"/>
                <a:ea typeface="仿宋" panose="02010609060101010101" pitchFamily="49" charset="-122"/>
              </a:rPr>
              <a:t>；时间</a:t>
            </a:r>
            <a:r>
              <a:rPr lang="en-US" altLang="zh-CN" sz="3200" b="1" dirty="0">
                <a:latin typeface="仿宋" panose="02010609060101010101" pitchFamily="49" charset="-122"/>
                <a:ea typeface="仿宋" panose="02010609060101010101" pitchFamily="49" charset="-122"/>
              </a:rPr>
              <a:t>t</a:t>
            </a:r>
            <a:r>
              <a:rPr lang="zh-CN" altLang="en-US" sz="3200" b="1" dirty="0">
                <a:latin typeface="仿宋" panose="02010609060101010101" pitchFamily="49" charset="-122"/>
                <a:ea typeface="仿宋" panose="02010609060101010101" pitchFamily="49" charset="-122"/>
              </a:rPr>
              <a:t>，路程</a:t>
            </a:r>
            <a:r>
              <a:rPr lang="en-US" altLang="zh-CN" sz="3200" b="1" dirty="0">
                <a:latin typeface="仿宋" panose="02010609060101010101" pitchFamily="49" charset="-122"/>
                <a:ea typeface="仿宋" panose="02010609060101010101" pitchFamily="49" charset="-122"/>
              </a:rPr>
              <a:t>s……</a:t>
            </a:r>
            <a:r>
              <a:rPr lang="zh-CN" altLang="en-US" sz="3200" b="1" dirty="0">
                <a:latin typeface="仿宋" panose="02010609060101010101" pitchFamily="49" charset="-122"/>
                <a:ea typeface="仿宋" panose="02010609060101010101" pitchFamily="49" charset="-122"/>
              </a:rPr>
              <a:t>）的值按照某种规律变化，有些量的值始终不变（例如电影票的单价</a:t>
            </a:r>
            <a:r>
              <a:rPr lang="en-US" altLang="zh-CN" sz="3200" b="1" dirty="0">
                <a:latin typeface="仿宋" panose="02010609060101010101" pitchFamily="49" charset="-122"/>
                <a:ea typeface="仿宋" panose="02010609060101010101" pitchFamily="49" charset="-122"/>
              </a:rPr>
              <a:t>10</a:t>
            </a:r>
            <a:r>
              <a:rPr lang="zh-CN" altLang="en-US" sz="3200" b="1" dirty="0">
                <a:latin typeface="仿宋" panose="02010609060101010101" pitchFamily="49" charset="-122"/>
                <a:ea typeface="仿宋" panose="02010609060101010101" pitchFamily="49" charset="-122"/>
              </a:rPr>
              <a:t>元</a:t>
            </a:r>
            <a:r>
              <a:rPr lang="en-US" altLang="zh-CN" sz="3200" b="1" dirty="0">
                <a:latin typeface="仿宋" panose="02010609060101010101" pitchFamily="49" charset="-122"/>
                <a:ea typeface="仿宋" panose="02010609060101010101" pitchFamily="49" charset="-122"/>
              </a:rPr>
              <a:t>……</a:t>
            </a:r>
            <a:r>
              <a:rPr lang="zh-CN" altLang="en-US" sz="3200" b="1" dirty="0">
                <a:latin typeface="仿宋" panose="02010609060101010101" pitchFamily="49" charset="-122"/>
                <a:ea typeface="仿宋" panose="02010609060101010101" pitchFamily="49" charset="-122"/>
              </a:rPr>
              <a:t>）</a:t>
            </a:r>
            <a:endParaRPr lang="zh-CN" altLang="en-US" sz="3200" b="1" dirty="0">
              <a:latin typeface="仿宋" panose="02010609060101010101" pitchFamily="49" charset="-122"/>
              <a:ea typeface="仿宋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30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430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430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011" grpId="0"/>
      <p:bldP spid="43012" grpId="0"/>
      <p:bldP spid="4301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5363" name="文本框 15362"/>
          <p:cNvSpPr txBox="1"/>
          <p:nvPr/>
        </p:nvSpPr>
        <p:spPr>
          <a:xfrm>
            <a:off x="0" y="836613"/>
            <a:ext cx="5724525" cy="18002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2800" b="1" dirty="0">
                <a:latin typeface="宋体" panose="02010600030101010101" pitchFamily="2" charset="-122"/>
              </a:rPr>
              <a:t>1.</a:t>
            </a:r>
            <a:r>
              <a:rPr lang="zh-CN" altLang="en-US" sz="2800" b="1" dirty="0">
                <a:latin typeface="宋体" panose="02010600030101010101" pitchFamily="2" charset="-122"/>
              </a:rPr>
              <a:t>如图，小明想用</a:t>
            </a:r>
            <a:r>
              <a:rPr lang="en-US" altLang="zh-CN" sz="2800" b="1" dirty="0">
                <a:latin typeface="宋体" panose="02010600030101010101" pitchFamily="2" charset="-122"/>
              </a:rPr>
              <a:t>10 m </a:t>
            </a:r>
            <a:r>
              <a:rPr lang="zh-CN" altLang="en-US" sz="2800" b="1" dirty="0">
                <a:latin typeface="宋体" panose="02010600030101010101" pitchFamily="2" charset="-122"/>
              </a:rPr>
              <a:t>长的绳子围一个矩形，当矩形的一边长</a:t>
            </a:r>
            <a:r>
              <a:rPr lang="en-US" altLang="zh-CN" sz="2800" b="1" dirty="0">
                <a:latin typeface="宋体" panose="02010600030101010101" pitchFamily="2" charset="-122"/>
              </a:rPr>
              <a:t>x</a:t>
            </a:r>
            <a:r>
              <a:rPr lang="zh-CN" altLang="en-US" sz="2800" b="1" dirty="0">
                <a:latin typeface="宋体" panose="02010600030101010101" pitchFamily="2" charset="-122"/>
              </a:rPr>
              <a:t>分别为</a:t>
            </a:r>
            <a:r>
              <a:rPr lang="en-US" altLang="zh-CN" sz="2800" b="1" dirty="0">
                <a:latin typeface="宋体" panose="02010600030101010101" pitchFamily="2" charset="-122"/>
              </a:rPr>
              <a:t>3m</a:t>
            </a:r>
            <a:r>
              <a:rPr lang="zh-CN" altLang="en-US" sz="2800" b="1" dirty="0">
                <a:latin typeface="宋体" panose="02010600030101010101" pitchFamily="2" charset="-122"/>
              </a:rPr>
              <a:t>，</a:t>
            </a:r>
            <a:r>
              <a:rPr lang="en-US" altLang="zh-CN" sz="2800" b="1" dirty="0">
                <a:latin typeface="宋体" panose="02010600030101010101" pitchFamily="2" charset="-122"/>
              </a:rPr>
              <a:t>3.5m</a:t>
            </a:r>
            <a:r>
              <a:rPr lang="zh-CN" altLang="en-US" sz="2800" b="1" dirty="0">
                <a:latin typeface="宋体" panose="02010600030101010101" pitchFamily="2" charset="-122"/>
              </a:rPr>
              <a:t>，</a:t>
            </a:r>
            <a:r>
              <a:rPr lang="en-US" altLang="zh-CN" sz="2800" b="1" dirty="0">
                <a:latin typeface="宋体" panose="02010600030101010101" pitchFamily="2" charset="-122"/>
              </a:rPr>
              <a:t>4m</a:t>
            </a:r>
            <a:r>
              <a:rPr lang="zh-CN" altLang="en-US" sz="2800" b="1" dirty="0">
                <a:latin typeface="宋体" panose="02010600030101010101" pitchFamily="2" charset="-122"/>
              </a:rPr>
              <a:t>，</a:t>
            </a:r>
            <a:r>
              <a:rPr lang="en-US" altLang="zh-CN" sz="2800" b="1" dirty="0">
                <a:latin typeface="宋体" panose="02010600030101010101" pitchFamily="2" charset="-122"/>
              </a:rPr>
              <a:t>4.5m</a:t>
            </a:r>
            <a:r>
              <a:rPr lang="zh-CN" altLang="en-US" sz="2800" b="1" dirty="0">
                <a:latin typeface="宋体" panose="02010600030101010101" pitchFamily="2" charset="-122"/>
              </a:rPr>
              <a:t>时，它的邻边长</a:t>
            </a:r>
            <a:r>
              <a:rPr lang="en-US" altLang="zh-CN" sz="2800" b="1" dirty="0">
                <a:latin typeface="宋体" panose="02010600030101010101" pitchFamily="2" charset="-122"/>
              </a:rPr>
              <a:t>y</a:t>
            </a:r>
            <a:r>
              <a:rPr lang="zh-CN" altLang="en-US" sz="2800" b="1" dirty="0">
                <a:latin typeface="宋体" panose="02010600030101010101" pitchFamily="2" charset="-122"/>
              </a:rPr>
              <a:t>分别为多少？</a:t>
            </a:r>
            <a:endParaRPr lang="zh-CN" altLang="en-US" sz="2800" b="1" dirty="0">
              <a:latin typeface="Arial" panose="020B0604020202020204" pitchFamily="34" charset="0"/>
            </a:endParaRPr>
          </a:p>
        </p:txBody>
      </p:sp>
      <p:graphicFrame>
        <p:nvGraphicFramePr>
          <p:cNvPr id="15364" name="内容占位符 15363"/>
          <p:cNvGraphicFramePr/>
          <p:nvPr>
            <p:ph sz="half" idx="1"/>
          </p:nvPr>
        </p:nvGraphicFramePr>
        <p:xfrm>
          <a:off x="5651500" y="908050"/>
          <a:ext cx="3492500" cy="19669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7" name="" r:id="rId1" imgW="3098800" imgH="1612900" progId="Photoshop.Image.7">
                  <p:embed/>
                </p:oleObj>
              </mc:Choice>
              <mc:Fallback>
                <p:oleObj name="" r:id="rId1" imgW="3098800" imgH="1612900" progId="Photoshop.Image.7">
                  <p:embed/>
                  <p:pic>
                    <p:nvPicPr>
                      <p:cNvPr id="0" name="图片 3076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5651500" y="908050"/>
                        <a:ext cx="3492500" cy="1966913"/>
                      </a:xfrm>
                      <a:prstGeom prst="rect">
                        <a:avLst/>
                      </a:prstGeom>
                      <a:noFill/>
                      <a:ln w="38100"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5366" name="Object 6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0" y="0"/>
            <a:ext cx="4392613" cy="9525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5367" name="文本框 15366"/>
          <p:cNvSpPr txBox="1"/>
          <p:nvPr/>
        </p:nvSpPr>
        <p:spPr>
          <a:xfrm>
            <a:off x="1116013" y="188913"/>
            <a:ext cx="3097212" cy="641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2800" b="1" dirty="0">
                <a:solidFill>
                  <a:schemeClr val="bg1"/>
                </a:solidFill>
                <a:latin typeface="Times New Roman" panose="02020603050405020304" pitchFamily="18" charset="0"/>
              </a:rPr>
              <a:t>        </a:t>
            </a:r>
            <a:r>
              <a:rPr lang="zh-CN" altLang="en-US" sz="3600" b="1" dirty="0">
                <a:solidFill>
                  <a:schemeClr val="bg1"/>
                </a:solidFill>
                <a:latin typeface="Times New Roman" panose="02020603050405020304" pitchFamily="18" charset="0"/>
              </a:rPr>
              <a:t>学以致用</a:t>
            </a:r>
            <a:endParaRPr lang="zh-CN" altLang="en-US" sz="3600" b="1" dirty="0">
              <a:solidFill>
                <a:schemeClr val="bg1"/>
              </a:solidFill>
              <a:latin typeface="Times New Roman" panose="02020603050405020304" pitchFamily="18" charset="0"/>
            </a:endParaRPr>
          </a:p>
        </p:txBody>
      </p:sp>
      <p:sp>
        <p:nvSpPr>
          <p:cNvPr id="15369" name="矩形 15368"/>
          <p:cNvSpPr/>
          <p:nvPr/>
        </p:nvSpPr>
        <p:spPr>
          <a:xfrm>
            <a:off x="4503738" y="6553200"/>
            <a:ext cx="1587" cy="304800"/>
          </a:xfrm>
          <a:prstGeom prst="rect">
            <a:avLst/>
          </a:prstGeom>
          <a:noFill/>
          <a:ln w="9525">
            <a:noFill/>
          </a:ln>
        </p:spPr>
        <p:txBody>
          <a:bodyPr wrap="none" lIns="0" tIns="0" rIns="0" bIns="0">
            <a:spAutoFit/>
          </a:bodyPr>
          <a:p>
            <a:pPr>
              <a:buFont typeface="Arial" panose="020B0604020202020204" pitchFamily="34" charset="0"/>
              <a:buNone/>
            </a:pPr>
            <a:endParaRPr sz="2000" dirty="0">
              <a:latin typeface="Arial" panose="020B0604020202020204" pitchFamily="34" charset="0"/>
            </a:endParaRPr>
          </a:p>
        </p:txBody>
      </p:sp>
      <p:graphicFrame>
        <p:nvGraphicFramePr>
          <p:cNvPr id="15370" name="表格 15369"/>
          <p:cNvGraphicFramePr/>
          <p:nvPr/>
        </p:nvGraphicFramePr>
        <p:xfrm>
          <a:off x="250825" y="2924175"/>
          <a:ext cx="7129463" cy="1584325"/>
        </p:xfrm>
        <a:graphic>
          <a:graphicData uri="http://schemas.openxmlformats.org/drawingml/2006/table">
            <a:tbl>
              <a:tblPr/>
              <a:tblGrid>
                <a:gridCol w="1187450"/>
                <a:gridCol w="1189038"/>
                <a:gridCol w="1189037"/>
                <a:gridCol w="1187450"/>
                <a:gridCol w="1187450"/>
                <a:gridCol w="1189038"/>
              </a:tblGrid>
              <a:tr h="792163"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r>
                        <a:rPr lang="en-US" altLang="zh-CN" err="1"/>
                        <a:t>x(m</a:t>
                      </a:r>
                      <a:r>
                        <a:rPr lang="en-US" altLang="zh-CN"/>
                        <a:t>)</a:t>
                      </a:r>
                      <a:endParaRPr lang="zh-CN" altLang="en-US"/>
                    </a:p>
                  </a:txBody>
                  <a:tcPr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algn="ctr">
                        <a:buNone/>
                      </a:pPr>
                      <a:endParaRPr lang="zh-CN" altLang="en-US" sz="3600" dirty="0"/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algn="ctr">
                        <a:buNone/>
                      </a:pPr>
                      <a:endParaRPr lang="zh-CN" altLang="en-US" sz="3600" dirty="0"/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algn="ctr">
                        <a:buNone/>
                      </a:pPr>
                      <a:endParaRPr lang="zh-CN" altLang="en-US" sz="3600" dirty="0"/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algn="ctr">
                        <a:buNone/>
                      </a:pPr>
                      <a:r>
                        <a:rPr lang="en-US" altLang="zh-CN" sz="3600"/>
                        <a:t>   </a:t>
                      </a:r>
                      <a:endParaRPr lang="zh-CN" altLang="en-US" sz="3600"/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algn="ctr">
                        <a:buNone/>
                      </a:pPr>
                      <a:endParaRPr lang="zh-CN" altLang="en-US" sz="3600" dirty="0"/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792162"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r>
                        <a:rPr lang="en-US" altLang="zh-CN" err="1"/>
                        <a:t>y(m</a:t>
                      </a:r>
                      <a:r>
                        <a:rPr lang="en-US" altLang="zh-CN"/>
                        <a:t>)</a:t>
                      </a:r>
                      <a:endParaRPr lang="zh-CN" altLang="en-US"/>
                    </a:p>
                  </a:txBody>
                  <a:tcPr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dirty="0"/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dirty="0"/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dirty="0"/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dirty="0"/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dirty="0"/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15393" name="矩形 15392"/>
          <p:cNvSpPr/>
          <p:nvPr/>
        </p:nvSpPr>
        <p:spPr>
          <a:xfrm>
            <a:off x="1835150" y="3860800"/>
            <a:ext cx="287338" cy="431800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0"/>
              </a:avLst>
            </a:prstTxWarp>
            <a:normAutofit/>
          </a:bodyPr>
          <a:p>
            <a:pPr algn="ctr"/>
            <a:r>
              <a:rPr lang="zh-CN" altLang="en-US" sz="3600">
                <a:ln w="9525" cap="flat" cmpd="sng">
                  <a:solidFill>
                    <a:srgbClr val="FF0000"/>
                  </a:solidFill>
                  <a:prstDash val="solid"/>
                  <a:headEnd type="none" w="med" len="med"/>
                  <a:tailEnd type="none" w="med" len="med"/>
                </a:ln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2</a:t>
            </a:r>
            <a:endParaRPr lang="zh-CN" altLang="en-US" sz="3600">
              <a:ln w="9525" cap="flat" cmpd="sng">
                <a:solidFill>
                  <a:srgbClr val="FF0000"/>
                </a:solidFill>
                <a:prstDash val="solid"/>
                <a:headEnd type="none" w="med" len="med"/>
                <a:tailEnd type="none" w="med" len="med"/>
              </a:ln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5394" name="矩形 15393"/>
          <p:cNvSpPr/>
          <p:nvPr/>
        </p:nvSpPr>
        <p:spPr>
          <a:xfrm>
            <a:off x="2987675" y="3860800"/>
            <a:ext cx="576263" cy="431800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0"/>
              </a:avLst>
            </a:prstTxWarp>
            <a:normAutofit/>
          </a:bodyPr>
          <a:p>
            <a:pPr algn="ctr"/>
            <a:r>
              <a:rPr lang="zh-CN" altLang="en-US" sz="3600">
                <a:ln w="9525" cap="flat" cmpd="sng">
                  <a:solidFill>
                    <a:srgbClr val="FF0000"/>
                  </a:solidFill>
                  <a:prstDash val="solid"/>
                  <a:headEnd type="none" w="med" len="med"/>
                  <a:tailEnd type="none" w="med" len="med"/>
                </a:ln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1.5</a:t>
            </a:r>
            <a:endParaRPr lang="zh-CN" altLang="en-US" sz="3600">
              <a:ln w="9525" cap="flat" cmpd="sng">
                <a:solidFill>
                  <a:srgbClr val="FF0000"/>
                </a:solidFill>
                <a:prstDash val="solid"/>
                <a:headEnd type="none" w="med" len="med"/>
                <a:tailEnd type="none" w="med" len="med"/>
              </a:ln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5395" name="矩形 15394"/>
          <p:cNvSpPr/>
          <p:nvPr/>
        </p:nvSpPr>
        <p:spPr>
          <a:xfrm>
            <a:off x="4284663" y="3860800"/>
            <a:ext cx="358775" cy="450850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0"/>
              </a:avLst>
            </a:prstTxWarp>
            <a:normAutofit/>
          </a:bodyPr>
          <a:p>
            <a:pPr algn="ctr"/>
            <a:r>
              <a:rPr lang="zh-CN" altLang="en-US" sz="3600">
                <a:ln w="9525" cap="flat" cmpd="sng">
                  <a:solidFill>
                    <a:srgbClr val="FF0000"/>
                  </a:solidFill>
                  <a:prstDash val="solid"/>
                  <a:headEnd type="none" w="med" len="med"/>
                  <a:tailEnd type="none" w="med" len="med"/>
                </a:ln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1</a:t>
            </a:r>
            <a:endParaRPr lang="zh-CN" altLang="en-US" sz="3600">
              <a:ln w="9525" cap="flat" cmpd="sng">
                <a:solidFill>
                  <a:srgbClr val="FF0000"/>
                </a:solidFill>
                <a:prstDash val="solid"/>
                <a:headEnd type="none" w="med" len="med"/>
                <a:tailEnd type="none" w="med" len="med"/>
              </a:ln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5396" name="矩形 15395"/>
          <p:cNvSpPr/>
          <p:nvPr/>
        </p:nvSpPr>
        <p:spPr>
          <a:xfrm>
            <a:off x="6516688" y="4076700"/>
            <a:ext cx="576262" cy="71438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0"/>
              </a:avLst>
            </a:prstTxWarp>
            <a:normAutofit/>
          </a:bodyPr>
          <a:p>
            <a:pPr algn="ctr"/>
            <a:r>
              <a:rPr lang="zh-CN" altLang="en-US" sz="3600">
                <a:ln w="9525" cap="flat" cmpd="sng">
                  <a:solidFill>
                    <a:srgbClr val="FF0000"/>
                  </a:solidFill>
                  <a:prstDash val="solid"/>
                  <a:headEnd type="none" w="med" len="med"/>
                  <a:tailEnd type="none" w="med" len="med"/>
                </a:ln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...</a:t>
            </a:r>
            <a:endParaRPr lang="zh-CN" altLang="en-US" sz="3600">
              <a:ln w="9525" cap="flat" cmpd="sng">
                <a:solidFill>
                  <a:srgbClr val="FF0000"/>
                </a:solidFill>
                <a:prstDash val="solid"/>
                <a:headEnd type="none" w="med" len="med"/>
                <a:tailEnd type="none" w="med" len="med"/>
              </a:ln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5399" name="文本框 15398"/>
          <p:cNvSpPr txBox="1"/>
          <p:nvPr/>
        </p:nvSpPr>
        <p:spPr>
          <a:xfrm>
            <a:off x="6372225" y="3068638"/>
            <a:ext cx="590550" cy="57943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en-US" altLang="zh-CN" sz="3200" b="1">
                <a:latin typeface="Arial" panose="020B0604020202020204" pitchFamily="34" charset="0"/>
              </a:rPr>
              <a:t>…</a:t>
            </a:r>
            <a:endParaRPr lang="en-US" altLang="zh-CN" sz="3200" b="1">
              <a:latin typeface="Arial" panose="020B0604020202020204" pitchFamily="34" charset="0"/>
            </a:endParaRPr>
          </a:p>
        </p:txBody>
      </p:sp>
      <p:sp>
        <p:nvSpPr>
          <p:cNvPr id="15400" name="文本框 15399"/>
          <p:cNvSpPr txBox="1"/>
          <p:nvPr/>
        </p:nvSpPr>
        <p:spPr>
          <a:xfrm>
            <a:off x="4211638" y="2995613"/>
            <a:ext cx="409575" cy="57943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en-US" altLang="zh-CN" sz="3200" b="1">
                <a:latin typeface="Arial" panose="020B0604020202020204" pitchFamily="34" charset="0"/>
              </a:rPr>
              <a:t>4</a:t>
            </a:r>
            <a:endParaRPr lang="en-US" altLang="zh-CN" sz="3200" b="1">
              <a:latin typeface="Arial" panose="020B0604020202020204" pitchFamily="34" charset="0"/>
            </a:endParaRPr>
          </a:p>
        </p:txBody>
      </p:sp>
      <p:sp>
        <p:nvSpPr>
          <p:cNvPr id="15401" name="文本框 15400"/>
          <p:cNvSpPr txBox="1"/>
          <p:nvPr/>
        </p:nvSpPr>
        <p:spPr>
          <a:xfrm>
            <a:off x="2843213" y="2995613"/>
            <a:ext cx="747712" cy="57943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en-US" altLang="zh-CN" sz="3200" b="1">
                <a:latin typeface="Arial" panose="020B0604020202020204" pitchFamily="34" charset="0"/>
              </a:rPr>
              <a:t>3.5</a:t>
            </a:r>
            <a:endParaRPr lang="en-US" altLang="zh-CN" sz="3200" b="1">
              <a:latin typeface="Arial" panose="020B0604020202020204" pitchFamily="34" charset="0"/>
            </a:endParaRPr>
          </a:p>
        </p:txBody>
      </p:sp>
      <p:sp>
        <p:nvSpPr>
          <p:cNvPr id="15402" name="文本框 15401"/>
          <p:cNvSpPr txBox="1"/>
          <p:nvPr/>
        </p:nvSpPr>
        <p:spPr>
          <a:xfrm>
            <a:off x="1763713" y="2995613"/>
            <a:ext cx="409575" cy="57943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en-US" altLang="zh-CN" sz="3200" b="1">
                <a:latin typeface="Arial" panose="020B0604020202020204" pitchFamily="34" charset="0"/>
              </a:rPr>
              <a:t>3</a:t>
            </a:r>
            <a:endParaRPr lang="en-US" altLang="zh-CN" sz="3200" b="1">
              <a:latin typeface="Arial" panose="020B0604020202020204" pitchFamily="34" charset="0"/>
            </a:endParaRPr>
          </a:p>
        </p:txBody>
      </p:sp>
      <p:sp>
        <p:nvSpPr>
          <p:cNvPr id="15403" name="文本框 15402"/>
          <p:cNvSpPr txBox="1"/>
          <p:nvPr/>
        </p:nvSpPr>
        <p:spPr>
          <a:xfrm>
            <a:off x="5219700" y="2995613"/>
            <a:ext cx="747713" cy="57943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en-US" altLang="zh-CN" sz="3200" b="1">
                <a:latin typeface="Arial" panose="020B0604020202020204" pitchFamily="34" charset="0"/>
              </a:rPr>
              <a:t>4.5</a:t>
            </a:r>
            <a:endParaRPr lang="en-US" altLang="zh-CN" sz="3200" b="1">
              <a:latin typeface="Arial" panose="020B0604020202020204" pitchFamily="34" charset="0"/>
            </a:endParaRPr>
          </a:p>
        </p:txBody>
      </p:sp>
      <p:sp>
        <p:nvSpPr>
          <p:cNvPr id="15404" name="文本框 15403"/>
          <p:cNvSpPr txBox="1"/>
          <p:nvPr/>
        </p:nvSpPr>
        <p:spPr>
          <a:xfrm>
            <a:off x="5219700" y="3713163"/>
            <a:ext cx="962025" cy="76200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en-US" altLang="zh-CN" sz="4400" b="1">
                <a:solidFill>
                  <a:srgbClr val="FF0000"/>
                </a:solidFill>
                <a:latin typeface="Arial" panose="020B0604020202020204" pitchFamily="34" charset="0"/>
              </a:rPr>
              <a:t>0.5</a:t>
            </a:r>
            <a:endParaRPr lang="en-US" altLang="zh-CN" sz="4400" b="1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sp>
        <p:nvSpPr>
          <p:cNvPr id="15406" name="矩形 15405"/>
          <p:cNvSpPr/>
          <p:nvPr/>
        </p:nvSpPr>
        <p:spPr>
          <a:xfrm>
            <a:off x="-73025" y="4868863"/>
            <a:ext cx="9217025" cy="155416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3200" b="1" dirty="0">
                <a:latin typeface="Arial" panose="020B0604020202020204" pitchFamily="34" charset="0"/>
              </a:rPr>
              <a:t>边长</a:t>
            </a:r>
            <a:r>
              <a:rPr lang="en-US" altLang="zh-CN" sz="3200" b="1" dirty="0">
                <a:latin typeface="Arial" panose="020B0604020202020204" pitchFamily="34" charset="0"/>
              </a:rPr>
              <a:t>y</a:t>
            </a:r>
            <a:r>
              <a:rPr lang="zh-CN" altLang="en-US" sz="3200" b="1" dirty="0">
                <a:latin typeface="Arial" panose="020B0604020202020204" pitchFamily="34" charset="0"/>
              </a:rPr>
              <a:t>与另一边长</a:t>
            </a:r>
            <a:r>
              <a:rPr lang="en-US" altLang="zh-CN" sz="3200" b="1" dirty="0">
                <a:latin typeface="Arial" panose="020B0604020202020204" pitchFamily="34" charset="0"/>
              </a:rPr>
              <a:t>x</a:t>
            </a:r>
            <a:r>
              <a:rPr lang="zh-CN" altLang="en-US" sz="3200" b="1" dirty="0">
                <a:latin typeface="Arial" panose="020B0604020202020204" pitchFamily="34" charset="0"/>
              </a:rPr>
              <a:t>之间的关系式是</a:t>
            </a:r>
            <a:r>
              <a:rPr lang="en-US" altLang="zh-CN" sz="3200" baseline="-25000">
                <a:solidFill>
                  <a:schemeClr val="tx2"/>
                </a:solidFill>
                <a:latin typeface="Arial" panose="020B0604020202020204" pitchFamily="34" charset="0"/>
              </a:rPr>
              <a:t>—————————</a:t>
            </a:r>
            <a:r>
              <a:rPr lang="zh-CN" altLang="en-US" sz="3200" baseline="-25000" dirty="0">
                <a:solidFill>
                  <a:schemeClr val="tx2"/>
                </a:solidFill>
                <a:latin typeface="Arial" panose="020B0604020202020204" pitchFamily="34" charset="0"/>
              </a:rPr>
              <a:t>；</a:t>
            </a:r>
            <a:r>
              <a:rPr lang="zh-CN" altLang="en-US" sz="3200" b="1" dirty="0">
                <a:latin typeface="Arial" panose="020B0604020202020204" pitchFamily="34" charset="0"/>
              </a:rPr>
              <a:t> </a:t>
            </a:r>
            <a:endParaRPr lang="zh-CN" altLang="en-US" sz="3200" b="1" dirty="0">
              <a:latin typeface="Arial" panose="020B0604020202020204" pitchFamily="34" charset="0"/>
            </a:endParaRPr>
          </a:p>
          <a:p>
            <a:endParaRPr lang="zh-CN" altLang="en-US" sz="3200" b="1" dirty="0">
              <a:latin typeface="Arial" panose="020B0604020202020204" pitchFamily="34" charset="0"/>
            </a:endParaRPr>
          </a:p>
          <a:p>
            <a:r>
              <a:rPr lang="zh-CN" altLang="en-US" sz="3200" b="1" dirty="0">
                <a:latin typeface="Arial" panose="020B0604020202020204" pitchFamily="34" charset="0"/>
              </a:rPr>
              <a:t>其中</a:t>
            </a:r>
            <a:r>
              <a:rPr lang="zh-CN" altLang="en-US" sz="3200" b="1" dirty="0">
                <a:solidFill>
                  <a:srgbClr val="008000"/>
                </a:solidFill>
                <a:latin typeface="Arial" panose="020B0604020202020204" pitchFamily="34" charset="0"/>
              </a:rPr>
              <a:t>常量是</a:t>
            </a:r>
            <a:r>
              <a:rPr lang="en-US" altLang="zh-CN" sz="3200" baseline="-25000">
                <a:solidFill>
                  <a:schemeClr val="tx2"/>
                </a:solidFill>
                <a:latin typeface="Arial" panose="020B0604020202020204" pitchFamily="34" charset="0"/>
              </a:rPr>
              <a:t>——————————</a:t>
            </a:r>
            <a:r>
              <a:rPr lang="zh-CN" altLang="en-US" sz="3200" baseline="-25000" dirty="0">
                <a:solidFill>
                  <a:schemeClr val="tx2"/>
                </a:solidFill>
                <a:latin typeface="Arial" panose="020B0604020202020204" pitchFamily="34" charset="0"/>
              </a:rPr>
              <a:t>；</a:t>
            </a:r>
            <a:r>
              <a:rPr lang="zh-CN" altLang="en-US" sz="3200" b="1" dirty="0">
                <a:solidFill>
                  <a:srgbClr val="FF0066"/>
                </a:solidFill>
                <a:latin typeface="Arial" panose="020B0604020202020204" pitchFamily="34" charset="0"/>
              </a:rPr>
              <a:t>变量是</a:t>
            </a:r>
            <a:r>
              <a:rPr lang="en-US" altLang="zh-CN" sz="3200" baseline="-25000">
                <a:solidFill>
                  <a:schemeClr val="tx2"/>
                </a:solidFill>
                <a:latin typeface="Arial" panose="020B0604020202020204" pitchFamily="34" charset="0"/>
              </a:rPr>
              <a:t>——————————.</a:t>
            </a:r>
            <a:endParaRPr lang="en-US" altLang="zh-CN" sz="3200" baseline="-25000">
              <a:solidFill>
                <a:schemeClr val="tx2"/>
              </a:solidFill>
              <a:latin typeface="Arial" panose="020B0604020202020204" pitchFamily="34" charset="0"/>
            </a:endParaRPr>
          </a:p>
        </p:txBody>
      </p:sp>
      <p:graphicFrame>
        <p:nvGraphicFramePr>
          <p:cNvPr id="15407" name="对象 15406"/>
          <p:cNvGraphicFramePr/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8" name="" r:id="rId4" imgW="114300" imgH="215265" progId="Equation.3">
                  <p:embed/>
                </p:oleObj>
              </mc:Choice>
              <mc:Fallback>
                <p:oleObj name="" r:id="rId4" imgW="114300" imgH="215265" progId="Equation.3">
                  <p:embed/>
                  <p:pic>
                    <p:nvPicPr>
                      <p:cNvPr id="0" name="图片 3077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4514850" y="3321050"/>
                        <a:ext cx="114300" cy="21590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408" name="对象 15407"/>
          <p:cNvGraphicFramePr/>
          <p:nvPr/>
        </p:nvGraphicFramePr>
        <p:xfrm>
          <a:off x="6300788" y="4581525"/>
          <a:ext cx="2087562" cy="7413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9" name="" r:id="rId6" imgW="570865" imgH="203200" progId="Equation.DSMT4">
                  <p:embed/>
                </p:oleObj>
              </mc:Choice>
              <mc:Fallback>
                <p:oleObj name="" r:id="rId6" imgW="570865" imgH="203200" progId="Equation.DSMT4">
                  <p:embed/>
                  <p:pic>
                    <p:nvPicPr>
                      <p:cNvPr id="0" name="图片 3078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6300788" y="4581525"/>
                        <a:ext cx="2087562" cy="741363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409" name="对象 15408"/>
          <p:cNvGraphicFramePr/>
          <p:nvPr/>
        </p:nvGraphicFramePr>
        <p:xfrm>
          <a:off x="3175000" y="5635625"/>
          <a:ext cx="417513" cy="6492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0" name="" r:id="rId8" imgW="114300" imgH="177800" progId="Equation.DSMT4">
                  <p:embed/>
                </p:oleObj>
              </mc:Choice>
              <mc:Fallback>
                <p:oleObj name="" r:id="rId8" imgW="114300" imgH="177800" progId="Equation.DSMT4">
                  <p:embed/>
                  <p:pic>
                    <p:nvPicPr>
                      <p:cNvPr id="0" name="图片 3079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3175000" y="5635625"/>
                        <a:ext cx="417513" cy="649288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410" name="对象 15409"/>
          <p:cNvGraphicFramePr/>
          <p:nvPr/>
        </p:nvGraphicFramePr>
        <p:xfrm>
          <a:off x="6732588" y="5516563"/>
          <a:ext cx="1458912" cy="904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1" name="" r:id="rId10" imgW="266065" imgH="165100" progId="Equation.DSMT4">
                  <p:embed/>
                </p:oleObj>
              </mc:Choice>
              <mc:Fallback>
                <p:oleObj name="" r:id="rId10" imgW="266065" imgH="165100" progId="Equation.DSMT4">
                  <p:embed/>
                  <p:pic>
                    <p:nvPicPr>
                      <p:cNvPr id="0" name="图片 3080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6732588" y="5516563"/>
                        <a:ext cx="1458912" cy="904875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spd="med">
    <p:wheel spokes="4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53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53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53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53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53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53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04">
                                            <p:txEl>
                                              <p:charRg st="0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5404">
                                            <p:txEl>
                                              <p:charRg st="0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5404">
                                            <p:txEl>
                                              <p:charRg st="0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53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53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99" grpId="0"/>
      <p:bldP spid="15400" grpId="0"/>
      <p:bldP spid="15401" grpId="0"/>
      <p:bldP spid="15402" grpId="0"/>
      <p:bldP spid="15403" grpId="0"/>
      <p:bldP spid="1540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6087" name="文本框 46086"/>
          <p:cNvSpPr txBox="1"/>
          <p:nvPr/>
        </p:nvSpPr>
        <p:spPr>
          <a:xfrm>
            <a:off x="0" y="2205038"/>
            <a:ext cx="9144000" cy="5191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en-US" sz="2800" b="1" dirty="0">
                <a:latin typeface="楷体_GB2312" pitchFamily="49" charset="-122"/>
                <a:ea typeface="楷体_GB2312" pitchFamily="49" charset="-122"/>
              </a:rPr>
              <a:t>变化中的圆面积</a:t>
            </a:r>
            <a:r>
              <a:rPr lang="en-US" altLang="zh-CN" sz="2800" b="1" dirty="0">
                <a:latin typeface="楷体_GB2312" pitchFamily="49" charset="-122"/>
                <a:ea typeface="楷体_GB2312" pitchFamily="49" charset="-122"/>
              </a:rPr>
              <a:t>S</a:t>
            </a:r>
            <a:r>
              <a:rPr lang="zh-CN" altLang="en-US" sz="2800" b="1" dirty="0">
                <a:latin typeface="楷体_GB2312" pitchFamily="49" charset="-122"/>
                <a:ea typeface="楷体_GB2312" pitchFamily="49" charset="-122"/>
              </a:rPr>
              <a:t>与半径</a:t>
            </a:r>
            <a:r>
              <a:rPr lang="en-US" altLang="zh-CN" sz="2800" b="1" dirty="0">
                <a:latin typeface="楷体_GB2312" pitchFamily="49" charset="-122"/>
                <a:ea typeface="楷体_GB2312" pitchFamily="49" charset="-122"/>
              </a:rPr>
              <a:t>r</a:t>
            </a:r>
            <a:r>
              <a:rPr lang="zh-CN" altLang="en-US" sz="2800" b="1" dirty="0">
                <a:latin typeface="楷体_GB2312" pitchFamily="49" charset="-122"/>
                <a:ea typeface="楷体_GB2312" pitchFamily="49" charset="-122"/>
              </a:rPr>
              <a:t>的大小密切相关，完成下图</a:t>
            </a:r>
            <a:endParaRPr lang="zh-CN" altLang="en-US" sz="2800" b="1"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46108" name="矩形 46107"/>
          <p:cNvSpPr/>
          <p:nvPr/>
        </p:nvSpPr>
        <p:spPr>
          <a:xfrm>
            <a:off x="0" y="836613"/>
            <a:ext cx="6372225" cy="137318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en-US" altLang="zh-CN" sz="2800" b="1" dirty="0">
                <a:solidFill>
                  <a:srgbClr val="000099"/>
                </a:solidFill>
                <a:latin typeface="楷体_GB2312" pitchFamily="49" charset="-122"/>
                <a:ea typeface="楷体_GB2312" pitchFamily="49" charset="-122"/>
              </a:rPr>
              <a:t>   2.</a:t>
            </a:r>
            <a:r>
              <a:rPr lang="zh-CN" altLang="en-US" sz="2800" b="1" dirty="0">
                <a:solidFill>
                  <a:srgbClr val="000099"/>
                </a:solidFill>
                <a:latin typeface="楷体_GB2312" pitchFamily="49" charset="-122"/>
                <a:ea typeface="楷体_GB2312" pitchFamily="49" charset="-122"/>
              </a:rPr>
              <a:t>你见过水中涟漪吗？一滴水</a:t>
            </a:r>
            <a:endParaRPr lang="zh-CN" altLang="en-US" sz="2800" b="1" dirty="0">
              <a:solidFill>
                <a:srgbClr val="000099"/>
              </a:solidFill>
              <a:latin typeface="楷体_GB2312" pitchFamily="49" charset="-122"/>
              <a:ea typeface="楷体_GB2312" pitchFamily="49" charset="-122"/>
            </a:endParaRPr>
          </a:p>
          <a:p>
            <a:pPr>
              <a:buFont typeface="Arial" panose="020B0604020202020204" pitchFamily="34" charset="0"/>
              <a:buNone/>
            </a:pPr>
            <a:r>
              <a:rPr lang="zh-CN" altLang="en-US" sz="2800" b="1" dirty="0">
                <a:solidFill>
                  <a:srgbClr val="000099"/>
                </a:solidFill>
                <a:latin typeface="楷体_GB2312" pitchFamily="49" charset="-122"/>
                <a:ea typeface="楷体_GB2312" pitchFamily="49" charset="-122"/>
              </a:rPr>
              <a:t>落入水中便会形成以落水点为圆心</a:t>
            </a:r>
            <a:endParaRPr lang="zh-CN" altLang="en-US" sz="2800" b="1" dirty="0">
              <a:solidFill>
                <a:srgbClr val="000099"/>
              </a:solidFill>
              <a:latin typeface="楷体_GB2312" pitchFamily="49" charset="-122"/>
              <a:ea typeface="楷体_GB2312" pitchFamily="49" charset="-122"/>
            </a:endParaRPr>
          </a:p>
          <a:p>
            <a:pPr>
              <a:buFont typeface="Arial" panose="020B0604020202020204" pitchFamily="34" charset="0"/>
              <a:buNone/>
            </a:pPr>
            <a:r>
              <a:rPr lang="zh-CN" altLang="en-US" sz="2800" b="1" dirty="0">
                <a:solidFill>
                  <a:srgbClr val="000099"/>
                </a:solidFill>
                <a:latin typeface="楷体_GB2312" pitchFamily="49" charset="-122"/>
                <a:ea typeface="楷体_GB2312" pitchFamily="49" charset="-122"/>
              </a:rPr>
              <a:t>的一系列不</a:t>
            </a:r>
            <a:r>
              <a:rPr lang="zh-CN" altLang="en-US" sz="2800" b="1">
                <a:solidFill>
                  <a:srgbClr val="000099"/>
                </a:solidFill>
                <a:latin typeface="楷体_GB2312" pitchFamily="49" charset="-122"/>
                <a:ea typeface="楷体_GB2312" pitchFamily="49" charset="-122"/>
              </a:rPr>
              <a:t>断变化的圆。</a:t>
            </a:r>
            <a:endParaRPr lang="zh-CN" altLang="en-US" sz="2800" b="1">
              <a:solidFill>
                <a:srgbClr val="000099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pic>
        <p:nvPicPr>
          <p:cNvPr id="46110" name="Object 6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-252412" y="-123825"/>
            <a:ext cx="3671887" cy="9525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6111" name="文本框 46110"/>
          <p:cNvSpPr txBox="1"/>
          <p:nvPr/>
        </p:nvSpPr>
        <p:spPr>
          <a:xfrm>
            <a:off x="395288" y="0"/>
            <a:ext cx="3097212" cy="641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2800" b="1" dirty="0">
                <a:solidFill>
                  <a:schemeClr val="bg1"/>
                </a:solidFill>
                <a:latin typeface="Times New Roman" panose="02020603050405020304" pitchFamily="18" charset="0"/>
              </a:rPr>
              <a:t>        </a:t>
            </a:r>
            <a:r>
              <a:rPr lang="zh-CN" altLang="en-US" sz="3600" b="1" dirty="0">
                <a:solidFill>
                  <a:schemeClr val="bg1"/>
                </a:solidFill>
                <a:latin typeface="Times New Roman" panose="02020603050405020304" pitchFamily="18" charset="0"/>
              </a:rPr>
              <a:t>学以致用</a:t>
            </a:r>
            <a:endParaRPr lang="zh-CN" altLang="en-US" sz="3600" b="1" dirty="0">
              <a:solidFill>
                <a:schemeClr val="bg1"/>
              </a:solidFill>
              <a:latin typeface="Times New Roman" panose="02020603050405020304" pitchFamily="18" charset="0"/>
            </a:endParaRPr>
          </a:p>
        </p:txBody>
      </p:sp>
      <p:pic>
        <p:nvPicPr>
          <p:cNvPr id="4611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08625" y="0"/>
            <a:ext cx="3635375" cy="2276475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46119" name="组合 46118"/>
          <p:cNvGrpSpPr/>
          <p:nvPr/>
        </p:nvGrpSpPr>
        <p:grpSpPr>
          <a:xfrm>
            <a:off x="179388" y="2636838"/>
            <a:ext cx="3527425" cy="4176712"/>
            <a:chOff x="0" y="0"/>
            <a:chExt cx="2222" cy="2631"/>
          </a:xfrm>
        </p:grpSpPr>
        <p:sp>
          <p:nvSpPr>
            <p:cNvPr id="46120" name="椭圆 46119"/>
            <p:cNvSpPr/>
            <p:nvPr/>
          </p:nvSpPr>
          <p:spPr>
            <a:xfrm>
              <a:off x="1270" y="227"/>
              <a:ext cx="952" cy="2404"/>
            </a:xfrm>
            <a:prstGeom prst="ellipse">
              <a:avLst/>
            </a:prstGeom>
            <a:solidFill>
              <a:srgbClr val="CCFFCC"/>
            </a:solidFill>
            <a:ln w="19050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46121" name="椭圆 46120"/>
            <p:cNvSpPr/>
            <p:nvPr/>
          </p:nvSpPr>
          <p:spPr>
            <a:xfrm>
              <a:off x="0" y="227"/>
              <a:ext cx="952" cy="2404"/>
            </a:xfrm>
            <a:prstGeom prst="ellipse">
              <a:avLst/>
            </a:prstGeom>
            <a:solidFill>
              <a:srgbClr val="CCFFCC"/>
            </a:solidFill>
            <a:ln w="19050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46122" name="文本框 46121"/>
            <p:cNvSpPr txBox="1"/>
            <p:nvPr/>
          </p:nvSpPr>
          <p:spPr>
            <a:xfrm>
              <a:off x="317" y="0"/>
              <a:ext cx="363" cy="288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>
                <a:spcBef>
                  <a:spcPct val="50000"/>
                </a:spcBef>
                <a:buFont typeface="Arial" panose="020B0604020202020204" pitchFamily="34" charset="0"/>
                <a:buNone/>
              </a:pPr>
              <a:r>
                <a:rPr lang="en-US" altLang="zh-CN" sz="2400" b="1">
                  <a:latin typeface="Arial" panose="020B0604020202020204" pitchFamily="34" charset="0"/>
                </a:rPr>
                <a:t>r</a:t>
              </a:r>
              <a:endParaRPr lang="en-US" altLang="zh-CN" sz="2400" b="1">
                <a:latin typeface="Arial" panose="020B0604020202020204" pitchFamily="34" charset="0"/>
              </a:endParaRPr>
            </a:p>
          </p:txBody>
        </p:sp>
        <p:sp>
          <p:nvSpPr>
            <p:cNvPr id="46123" name="文本框 46122"/>
            <p:cNvSpPr txBox="1"/>
            <p:nvPr/>
          </p:nvSpPr>
          <p:spPr>
            <a:xfrm>
              <a:off x="1632" y="0"/>
              <a:ext cx="363" cy="288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>
                <a:spcBef>
                  <a:spcPct val="50000"/>
                </a:spcBef>
                <a:buFont typeface="Arial" panose="020B0604020202020204" pitchFamily="34" charset="0"/>
                <a:buNone/>
              </a:pPr>
              <a:r>
                <a:rPr lang="en-US" altLang="zh-CN" sz="2400" b="1">
                  <a:latin typeface="Arial" panose="020B0604020202020204" pitchFamily="34" charset="0"/>
                </a:rPr>
                <a:t>S</a:t>
              </a:r>
              <a:endParaRPr lang="en-US" altLang="zh-CN" sz="2400" b="1">
                <a:latin typeface="Arial" panose="020B0604020202020204" pitchFamily="34" charset="0"/>
              </a:endParaRPr>
            </a:p>
          </p:txBody>
        </p:sp>
      </p:grpSp>
      <p:sp>
        <p:nvSpPr>
          <p:cNvPr id="46124" name="文本框 46123"/>
          <p:cNvSpPr txBox="1"/>
          <p:nvPr/>
        </p:nvSpPr>
        <p:spPr>
          <a:xfrm>
            <a:off x="898525" y="3211513"/>
            <a:ext cx="792163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en-US" altLang="zh-CN" sz="2400" b="1">
                <a:latin typeface="Arial" panose="020B0604020202020204" pitchFamily="34" charset="0"/>
              </a:rPr>
              <a:t>1</a:t>
            </a:r>
            <a:endParaRPr lang="en-US" altLang="zh-CN" sz="2400" b="1">
              <a:latin typeface="Arial" panose="020B0604020202020204" pitchFamily="34" charset="0"/>
            </a:endParaRPr>
          </a:p>
        </p:txBody>
      </p:sp>
      <p:sp>
        <p:nvSpPr>
          <p:cNvPr id="46125" name="文本框 46124"/>
          <p:cNvSpPr txBox="1"/>
          <p:nvPr/>
        </p:nvSpPr>
        <p:spPr>
          <a:xfrm>
            <a:off x="898525" y="3787775"/>
            <a:ext cx="576263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en-US" altLang="zh-CN" sz="2400" b="1">
                <a:latin typeface="Arial" panose="020B0604020202020204" pitchFamily="34" charset="0"/>
              </a:rPr>
              <a:t>2</a:t>
            </a:r>
            <a:endParaRPr lang="en-US" altLang="zh-CN" sz="2400" b="1">
              <a:latin typeface="Arial" panose="020B0604020202020204" pitchFamily="34" charset="0"/>
            </a:endParaRPr>
          </a:p>
        </p:txBody>
      </p:sp>
      <p:sp>
        <p:nvSpPr>
          <p:cNvPr id="46126" name="文本框 46125"/>
          <p:cNvSpPr txBox="1"/>
          <p:nvPr/>
        </p:nvSpPr>
        <p:spPr>
          <a:xfrm>
            <a:off x="898525" y="4364038"/>
            <a:ext cx="792163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en-US" altLang="zh-CN" sz="2400" b="1">
                <a:latin typeface="Arial" panose="020B0604020202020204" pitchFamily="34" charset="0"/>
              </a:rPr>
              <a:t>3</a:t>
            </a:r>
            <a:endParaRPr lang="en-US" altLang="zh-CN" sz="2400" b="1">
              <a:latin typeface="Arial" panose="020B0604020202020204" pitchFamily="34" charset="0"/>
            </a:endParaRPr>
          </a:p>
        </p:txBody>
      </p:sp>
      <p:sp>
        <p:nvSpPr>
          <p:cNvPr id="46127" name="文本框 46126"/>
          <p:cNvSpPr txBox="1"/>
          <p:nvPr/>
        </p:nvSpPr>
        <p:spPr>
          <a:xfrm>
            <a:off x="898525" y="4868863"/>
            <a:ext cx="576263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en-US" altLang="zh-CN" sz="2400" b="1">
                <a:latin typeface="Arial" panose="020B0604020202020204" pitchFamily="34" charset="0"/>
              </a:rPr>
              <a:t>4</a:t>
            </a:r>
            <a:endParaRPr lang="en-US" altLang="zh-CN" sz="2400" b="1">
              <a:latin typeface="Arial" panose="020B0604020202020204" pitchFamily="34" charset="0"/>
            </a:endParaRPr>
          </a:p>
        </p:txBody>
      </p:sp>
      <p:sp>
        <p:nvSpPr>
          <p:cNvPr id="46128" name="文本框 46127"/>
          <p:cNvSpPr txBox="1"/>
          <p:nvPr/>
        </p:nvSpPr>
        <p:spPr>
          <a:xfrm>
            <a:off x="2698750" y="3068638"/>
            <a:ext cx="720725" cy="5794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en-US" altLang="zh-CN" sz="3200" b="1">
                <a:solidFill>
                  <a:srgbClr val="0000FF"/>
                </a:solidFill>
                <a:latin typeface="Arial" panose="020B0604020202020204" pitchFamily="34" charset="0"/>
              </a:rPr>
              <a:t>π</a:t>
            </a:r>
            <a:endParaRPr lang="en-US" altLang="zh-CN" sz="3200" b="1">
              <a:solidFill>
                <a:srgbClr val="0000FF"/>
              </a:solidFill>
              <a:latin typeface="Arial" panose="020B0604020202020204" pitchFamily="34" charset="0"/>
            </a:endParaRPr>
          </a:p>
        </p:txBody>
      </p:sp>
      <p:sp>
        <p:nvSpPr>
          <p:cNvPr id="46129" name="文本框 46128"/>
          <p:cNvSpPr txBox="1"/>
          <p:nvPr/>
        </p:nvSpPr>
        <p:spPr>
          <a:xfrm>
            <a:off x="2554288" y="3644900"/>
            <a:ext cx="1079500" cy="5794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en-US" altLang="zh-CN" sz="2800" b="1">
                <a:solidFill>
                  <a:srgbClr val="0000FF"/>
                </a:solidFill>
                <a:latin typeface="Arial" panose="020B0604020202020204" pitchFamily="34" charset="0"/>
              </a:rPr>
              <a:t>4</a:t>
            </a:r>
            <a:r>
              <a:rPr lang="en-US" altLang="zh-CN" sz="3200" b="1">
                <a:solidFill>
                  <a:srgbClr val="0000FF"/>
                </a:solidFill>
                <a:latin typeface="Arial" panose="020B0604020202020204" pitchFamily="34" charset="0"/>
              </a:rPr>
              <a:t>π</a:t>
            </a:r>
            <a:endParaRPr lang="en-US" altLang="zh-CN" sz="3200" b="1">
              <a:solidFill>
                <a:srgbClr val="0000FF"/>
              </a:solidFill>
              <a:latin typeface="Arial" panose="020B0604020202020204" pitchFamily="34" charset="0"/>
            </a:endParaRPr>
          </a:p>
        </p:txBody>
      </p:sp>
      <p:sp>
        <p:nvSpPr>
          <p:cNvPr id="46130" name="文本框 46129"/>
          <p:cNvSpPr txBox="1"/>
          <p:nvPr/>
        </p:nvSpPr>
        <p:spPr>
          <a:xfrm>
            <a:off x="2625725" y="4292600"/>
            <a:ext cx="1079500" cy="5191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en-US" altLang="zh-CN" sz="2800" b="1">
                <a:solidFill>
                  <a:srgbClr val="0000FF"/>
                </a:solidFill>
                <a:latin typeface="Arial" panose="020B0604020202020204" pitchFamily="34" charset="0"/>
              </a:rPr>
              <a:t>9π</a:t>
            </a:r>
            <a:endParaRPr lang="en-US" altLang="zh-CN" sz="2800" b="1">
              <a:solidFill>
                <a:srgbClr val="0000FF"/>
              </a:solidFill>
              <a:latin typeface="Arial" panose="020B0604020202020204" pitchFamily="34" charset="0"/>
            </a:endParaRPr>
          </a:p>
        </p:txBody>
      </p:sp>
      <p:sp>
        <p:nvSpPr>
          <p:cNvPr id="46131" name="文本框 46130"/>
          <p:cNvSpPr txBox="1"/>
          <p:nvPr/>
        </p:nvSpPr>
        <p:spPr>
          <a:xfrm>
            <a:off x="2554288" y="4940300"/>
            <a:ext cx="1223962" cy="5191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en-US" altLang="zh-CN" sz="2800" b="1">
                <a:solidFill>
                  <a:srgbClr val="0000FF"/>
                </a:solidFill>
                <a:latin typeface="Arial" panose="020B0604020202020204" pitchFamily="34" charset="0"/>
              </a:rPr>
              <a:t>16π</a:t>
            </a:r>
            <a:endParaRPr lang="en-US" altLang="zh-CN" sz="2800" b="1">
              <a:solidFill>
                <a:srgbClr val="0000FF"/>
              </a:solidFill>
              <a:latin typeface="Arial" panose="020B0604020202020204" pitchFamily="34" charset="0"/>
            </a:endParaRPr>
          </a:p>
        </p:txBody>
      </p:sp>
      <p:sp>
        <p:nvSpPr>
          <p:cNvPr id="46132" name="文本框 46131"/>
          <p:cNvSpPr txBox="1"/>
          <p:nvPr/>
        </p:nvSpPr>
        <p:spPr>
          <a:xfrm>
            <a:off x="2698750" y="5516563"/>
            <a:ext cx="647700" cy="5191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en-US" altLang="zh-CN" sz="2800" b="1">
                <a:solidFill>
                  <a:srgbClr val="0000FF"/>
                </a:solidFill>
                <a:latin typeface="Arial" panose="020B0604020202020204" pitchFamily="34" charset="0"/>
              </a:rPr>
              <a:t>…</a:t>
            </a:r>
            <a:endParaRPr lang="en-US" altLang="zh-CN" sz="2800" b="1">
              <a:solidFill>
                <a:srgbClr val="0000FF"/>
              </a:solidFill>
              <a:latin typeface="Arial" panose="020B0604020202020204" pitchFamily="34" charset="0"/>
            </a:endParaRPr>
          </a:p>
        </p:txBody>
      </p:sp>
      <p:sp>
        <p:nvSpPr>
          <p:cNvPr id="46133" name="文本框 46132"/>
          <p:cNvSpPr txBox="1"/>
          <p:nvPr/>
        </p:nvSpPr>
        <p:spPr>
          <a:xfrm>
            <a:off x="2554288" y="6092825"/>
            <a:ext cx="935037" cy="5191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en-US" altLang="zh-CN" sz="2800" b="1">
                <a:solidFill>
                  <a:srgbClr val="0000FF"/>
                </a:solidFill>
                <a:latin typeface="Arial" panose="020B0604020202020204" pitchFamily="34" charset="0"/>
              </a:rPr>
              <a:t>π</a:t>
            </a:r>
            <a:r>
              <a:rPr lang="en-US" altLang="zh-CN" sz="2400" b="1">
                <a:solidFill>
                  <a:srgbClr val="0000FF"/>
                </a:solidFill>
                <a:latin typeface="Arial" panose="020B0604020202020204" pitchFamily="34" charset="0"/>
              </a:rPr>
              <a:t>r</a:t>
            </a:r>
            <a:r>
              <a:rPr lang="en-US" altLang="zh-CN" sz="2400" b="1" baseline="30000">
                <a:solidFill>
                  <a:srgbClr val="0000FF"/>
                </a:solidFill>
                <a:latin typeface="Arial" panose="020B0604020202020204" pitchFamily="34" charset="0"/>
              </a:rPr>
              <a:t>2</a:t>
            </a:r>
            <a:endParaRPr lang="en-US" altLang="zh-CN" sz="2400" b="1" baseline="30000">
              <a:solidFill>
                <a:srgbClr val="0000FF"/>
              </a:solidFill>
              <a:latin typeface="Arial" panose="020B0604020202020204" pitchFamily="34" charset="0"/>
            </a:endParaRPr>
          </a:p>
        </p:txBody>
      </p:sp>
      <p:sp>
        <p:nvSpPr>
          <p:cNvPr id="46134" name="文本框 46133"/>
          <p:cNvSpPr txBox="1"/>
          <p:nvPr/>
        </p:nvSpPr>
        <p:spPr>
          <a:xfrm>
            <a:off x="898525" y="5445125"/>
            <a:ext cx="719138" cy="5191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en-US" altLang="zh-CN" sz="2800" b="1">
                <a:latin typeface="Arial" panose="020B0604020202020204" pitchFamily="34" charset="0"/>
              </a:rPr>
              <a:t>…</a:t>
            </a:r>
            <a:endParaRPr lang="en-US" altLang="zh-CN" sz="2800" b="1">
              <a:latin typeface="Arial" panose="020B0604020202020204" pitchFamily="34" charset="0"/>
            </a:endParaRPr>
          </a:p>
        </p:txBody>
      </p:sp>
      <p:sp>
        <p:nvSpPr>
          <p:cNvPr id="46135" name="文本框 46134"/>
          <p:cNvSpPr txBox="1"/>
          <p:nvPr/>
        </p:nvSpPr>
        <p:spPr>
          <a:xfrm>
            <a:off x="898525" y="6092825"/>
            <a:ext cx="865188" cy="5191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en-US" altLang="zh-CN" sz="2800" b="1">
                <a:latin typeface="Arial" panose="020B0604020202020204" pitchFamily="34" charset="0"/>
              </a:rPr>
              <a:t>r</a:t>
            </a:r>
            <a:endParaRPr lang="en-US" altLang="zh-CN" sz="2800" b="1">
              <a:latin typeface="Arial" panose="020B0604020202020204" pitchFamily="34" charset="0"/>
            </a:endParaRPr>
          </a:p>
        </p:txBody>
      </p:sp>
      <p:sp>
        <p:nvSpPr>
          <p:cNvPr id="46136" name="直接连接符 46135"/>
          <p:cNvSpPr/>
          <p:nvPr/>
        </p:nvSpPr>
        <p:spPr>
          <a:xfrm>
            <a:off x="1185863" y="3427413"/>
            <a:ext cx="1439862" cy="0"/>
          </a:xfrm>
          <a:prstGeom prst="line">
            <a:avLst/>
          </a:prstGeom>
          <a:ln w="28575" cap="flat" cmpd="sng">
            <a:solidFill>
              <a:srgbClr val="FF0000"/>
            </a:solidFill>
            <a:prstDash val="solid"/>
            <a:headEnd type="none" w="med" len="med"/>
            <a:tailEnd type="triangle" w="med" len="med"/>
          </a:ln>
        </p:spPr>
      </p:sp>
      <p:sp>
        <p:nvSpPr>
          <p:cNvPr id="46137" name="直接连接符 46136"/>
          <p:cNvSpPr/>
          <p:nvPr/>
        </p:nvSpPr>
        <p:spPr>
          <a:xfrm>
            <a:off x="1258888" y="6308725"/>
            <a:ext cx="1366837" cy="0"/>
          </a:xfrm>
          <a:prstGeom prst="line">
            <a:avLst/>
          </a:prstGeom>
          <a:ln w="28575" cap="flat" cmpd="sng">
            <a:solidFill>
              <a:srgbClr val="FF0000"/>
            </a:solidFill>
            <a:prstDash val="solid"/>
            <a:headEnd type="none" w="med" len="med"/>
            <a:tailEnd type="triangle" w="med" len="med"/>
          </a:ln>
        </p:spPr>
      </p:sp>
      <p:sp>
        <p:nvSpPr>
          <p:cNvPr id="46138" name="直接连接符 46137"/>
          <p:cNvSpPr/>
          <p:nvPr/>
        </p:nvSpPr>
        <p:spPr>
          <a:xfrm>
            <a:off x="1258888" y="5156200"/>
            <a:ext cx="1368425" cy="0"/>
          </a:xfrm>
          <a:prstGeom prst="line">
            <a:avLst/>
          </a:prstGeom>
          <a:ln w="28575" cap="flat" cmpd="sng">
            <a:solidFill>
              <a:srgbClr val="FF0000"/>
            </a:solidFill>
            <a:prstDash val="solid"/>
            <a:headEnd type="none" w="med" len="med"/>
            <a:tailEnd type="triangle" w="med" len="med"/>
          </a:ln>
        </p:spPr>
      </p:sp>
      <p:sp>
        <p:nvSpPr>
          <p:cNvPr id="46139" name="直接连接符 46138"/>
          <p:cNvSpPr/>
          <p:nvPr/>
        </p:nvSpPr>
        <p:spPr>
          <a:xfrm>
            <a:off x="1185863" y="4003675"/>
            <a:ext cx="1368425" cy="0"/>
          </a:xfrm>
          <a:prstGeom prst="line">
            <a:avLst/>
          </a:prstGeom>
          <a:ln w="28575" cap="flat" cmpd="sng">
            <a:solidFill>
              <a:srgbClr val="FF0000"/>
            </a:solidFill>
            <a:prstDash val="solid"/>
            <a:headEnd type="none" w="med" len="med"/>
            <a:tailEnd type="triangle" w="med" len="med"/>
          </a:ln>
        </p:spPr>
      </p:sp>
      <p:sp>
        <p:nvSpPr>
          <p:cNvPr id="46140" name="直接连接符 46139"/>
          <p:cNvSpPr/>
          <p:nvPr/>
        </p:nvSpPr>
        <p:spPr>
          <a:xfrm>
            <a:off x="1258888" y="4579938"/>
            <a:ext cx="1366837" cy="0"/>
          </a:xfrm>
          <a:prstGeom prst="line">
            <a:avLst/>
          </a:prstGeom>
          <a:ln w="28575" cap="flat" cmpd="sng">
            <a:solidFill>
              <a:srgbClr val="FF0000"/>
            </a:solidFill>
            <a:prstDash val="solid"/>
            <a:headEnd type="none" w="med" len="med"/>
            <a:tailEnd type="triangle" w="med" len="med"/>
          </a:ln>
        </p:spPr>
      </p:sp>
      <p:pic>
        <p:nvPicPr>
          <p:cNvPr id="46141" name="水声8.wav">
            <a:hlinkClick r:id="" action="ppaction://media"/>
          </p:cNvPr>
          <p:cNvPicPr>
            <a:picLocks noRot="1" noChangeAspect="1"/>
          </p:cNvPicPr>
          <p:nvPr>
            <a:wavAudioFile r:embed="rId3" name="水声8.wav"/>
          </p:nvPr>
        </p:nvPicPr>
        <p:blipFill>
          <a:blip r:embed="rId4"/>
          <a:stretch>
            <a:fillRect/>
          </a:stretch>
        </p:blipFill>
        <p:spPr>
          <a:xfrm>
            <a:off x="8839200" y="6553200"/>
            <a:ext cx="304800" cy="304800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46142" name="组合 46141"/>
          <p:cNvGrpSpPr/>
          <p:nvPr/>
        </p:nvGrpSpPr>
        <p:grpSpPr>
          <a:xfrm>
            <a:off x="5614988" y="3789363"/>
            <a:ext cx="2808287" cy="863600"/>
            <a:chOff x="0" y="0"/>
            <a:chExt cx="1769" cy="544"/>
          </a:xfrm>
        </p:grpSpPr>
        <p:sp>
          <p:nvSpPr>
            <p:cNvPr id="46143" name="矩形 46142"/>
            <p:cNvSpPr/>
            <p:nvPr/>
          </p:nvSpPr>
          <p:spPr>
            <a:xfrm>
              <a:off x="0" y="0"/>
              <a:ext cx="1723" cy="544"/>
            </a:xfrm>
            <a:prstGeom prst="rect">
              <a:avLst/>
            </a:prstGeom>
            <a:noFill/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46144" name="文本框 46143"/>
            <p:cNvSpPr txBox="1"/>
            <p:nvPr/>
          </p:nvSpPr>
          <p:spPr>
            <a:xfrm>
              <a:off x="181" y="45"/>
              <a:ext cx="1588" cy="44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>
                <a:spcBef>
                  <a:spcPct val="50000"/>
                </a:spcBef>
                <a:buFont typeface="Arial" panose="020B0604020202020204" pitchFamily="34" charset="0"/>
                <a:buNone/>
              </a:pPr>
              <a:r>
                <a:rPr lang="en-US" altLang="zh-CN" sz="4000" b="1">
                  <a:solidFill>
                    <a:srgbClr val="FF3300"/>
                  </a:solidFill>
                  <a:latin typeface="Arial" panose="020B0604020202020204" pitchFamily="34" charset="0"/>
                </a:rPr>
                <a:t>S= πr</a:t>
              </a:r>
              <a:r>
                <a:rPr lang="en-US" altLang="zh-CN" sz="4000" b="1" baseline="30000">
                  <a:solidFill>
                    <a:srgbClr val="FF3300"/>
                  </a:solidFill>
                  <a:latin typeface="Arial" panose="020B0604020202020204" pitchFamily="34" charset="0"/>
                </a:rPr>
                <a:t>2</a:t>
              </a:r>
              <a:endParaRPr lang="en-US" altLang="zh-CN" sz="4000" b="1" baseline="30000">
                <a:solidFill>
                  <a:srgbClr val="FF3300"/>
                </a:solidFill>
                <a:latin typeface="Arial" panose="020B0604020202020204" pitchFamily="34" charset="0"/>
              </a:endParaRPr>
            </a:p>
          </p:txBody>
        </p:sp>
      </p:grpSp>
      <p:sp>
        <p:nvSpPr>
          <p:cNvPr id="46145" name="矩形 46144"/>
          <p:cNvSpPr/>
          <p:nvPr/>
        </p:nvSpPr>
        <p:spPr>
          <a:xfrm>
            <a:off x="3779838" y="3068638"/>
            <a:ext cx="5364162" cy="35036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3200" b="1" dirty="0">
                <a:latin typeface="Arial" panose="020B0604020202020204" pitchFamily="34" charset="0"/>
              </a:rPr>
              <a:t>圆面积</a:t>
            </a:r>
            <a:r>
              <a:rPr lang="en-US" altLang="zh-CN" sz="3200" b="1" dirty="0">
                <a:latin typeface="Arial" panose="020B0604020202020204" pitchFamily="34" charset="0"/>
              </a:rPr>
              <a:t>S</a:t>
            </a:r>
            <a:r>
              <a:rPr lang="zh-CN" altLang="en-US" sz="3200" b="1" dirty="0">
                <a:latin typeface="Arial" panose="020B0604020202020204" pitchFamily="34" charset="0"/>
              </a:rPr>
              <a:t>与圆的半径</a:t>
            </a:r>
            <a:r>
              <a:rPr lang="en-US" altLang="zh-CN" sz="3200" b="1" dirty="0">
                <a:latin typeface="Arial" panose="020B0604020202020204" pitchFamily="34" charset="0"/>
              </a:rPr>
              <a:t>r</a:t>
            </a:r>
            <a:r>
              <a:rPr lang="zh-CN" altLang="en-US" sz="3200" b="1" dirty="0">
                <a:latin typeface="Arial" panose="020B0604020202020204" pitchFamily="34" charset="0"/>
              </a:rPr>
              <a:t>之间的</a:t>
            </a:r>
            <a:endParaRPr lang="zh-CN" altLang="en-US" sz="3200" b="1" dirty="0">
              <a:latin typeface="Arial" panose="020B0604020202020204" pitchFamily="34" charset="0"/>
            </a:endParaRPr>
          </a:p>
          <a:p>
            <a:endParaRPr lang="zh-CN" altLang="en-US" sz="3200" b="1" dirty="0">
              <a:latin typeface="Arial" panose="020B0604020202020204" pitchFamily="34" charset="0"/>
            </a:endParaRPr>
          </a:p>
          <a:p>
            <a:r>
              <a:rPr lang="zh-CN" altLang="en-US" sz="3200" b="1" dirty="0">
                <a:latin typeface="Arial" panose="020B0604020202020204" pitchFamily="34" charset="0"/>
              </a:rPr>
              <a:t>关系式是</a:t>
            </a:r>
            <a:r>
              <a:rPr lang="en-US" altLang="zh-CN" sz="3200" baseline="-25000">
                <a:solidFill>
                  <a:schemeClr val="tx2"/>
                </a:solidFill>
                <a:latin typeface="Arial" panose="020B0604020202020204" pitchFamily="34" charset="0"/>
              </a:rPr>
              <a:t>———————————</a:t>
            </a:r>
            <a:r>
              <a:rPr lang="zh-CN" altLang="en-US" sz="3200" baseline="-25000" dirty="0">
                <a:solidFill>
                  <a:schemeClr val="tx2"/>
                </a:solidFill>
                <a:latin typeface="Arial" panose="020B0604020202020204" pitchFamily="34" charset="0"/>
              </a:rPr>
              <a:t>；</a:t>
            </a:r>
            <a:r>
              <a:rPr lang="zh-CN" altLang="en-US" sz="3200" b="1" dirty="0">
                <a:latin typeface="Arial" panose="020B0604020202020204" pitchFamily="34" charset="0"/>
              </a:rPr>
              <a:t> </a:t>
            </a:r>
            <a:endParaRPr lang="zh-CN" altLang="en-US" sz="3200" b="1" dirty="0">
              <a:latin typeface="Arial" panose="020B0604020202020204" pitchFamily="34" charset="0"/>
            </a:endParaRPr>
          </a:p>
          <a:p>
            <a:endParaRPr lang="zh-CN" altLang="en-US" sz="3200" b="1" dirty="0">
              <a:latin typeface="Arial" panose="020B0604020202020204" pitchFamily="34" charset="0"/>
            </a:endParaRPr>
          </a:p>
          <a:p>
            <a:r>
              <a:rPr lang="zh-CN" altLang="en-US" sz="3200" b="1" dirty="0">
                <a:latin typeface="Arial" panose="020B0604020202020204" pitchFamily="34" charset="0"/>
              </a:rPr>
              <a:t>其中</a:t>
            </a:r>
            <a:r>
              <a:rPr lang="zh-CN" altLang="en-US" sz="3200" b="1" dirty="0">
                <a:solidFill>
                  <a:srgbClr val="008000"/>
                </a:solidFill>
                <a:latin typeface="Arial" panose="020B0604020202020204" pitchFamily="34" charset="0"/>
              </a:rPr>
              <a:t>常量是</a:t>
            </a:r>
            <a:r>
              <a:rPr lang="en-US" altLang="zh-CN" sz="3200" baseline="-25000">
                <a:solidFill>
                  <a:schemeClr val="tx2"/>
                </a:solidFill>
                <a:latin typeface="Arial" panose="020B0604020202020204" pitchFamily="34" charset="0"/>
              </a:rPr>
              <a:t>——————————</a:t>
            </a:r>
            <a:r>
              <a:rPr lang="zh-CN" altLang="en-US" sz="3200" baseline="-25000" dirty="0">
                <a:solidFill>
                  <a:schemeClr val="tx2"/>
                </a:solidFill>
                <a:latin typeface="Arial" panose="020B0604020202020204" pitchFamily="34" charset="0"/>
              </a:rPr>
              <a:t>；</a:t>
            </a:r>
            <a:endParaRPr lang="zh-CN" altLang="en-US" sz="3200" dirty="0">
              <a:solidFill>
                <a:schemeClr val="tx2"/>
              </a:solidFill>
              <a:latin typeface="Arial" panose="020B0604020202020204" pitchFamily="34" charset="0"/>
            </a:endParaRPr>
          </a:p>
          <a:p>
            <a:endParaRPr lang="zh-CN" altLang="en-US" sz="3200" b="1" dirty="0">
              <a:solidFill>
                <a:srgbClr val="FF0066"/>
              </a:solidFill>
              <a:latin typeface="Arial" panose="020B0604020202020204" pitchFamily="34" charset="0"/>
            </a:endParaRPr>
          </a:p>
          <a:p>
            <a:r>
              <a:rPr lang="zh-CN" altLang="en-US" sz="3200" b="1" dirty="0">
                <a:solidFill>
                  <a:srgbClr val="FF0066"/>
                </a:solidFill>
                <a:latin typeface="Arial" panose="020B0604020202020204" pitchFamily="34" charset="0"/>
              </a:rPr>
              <a:t>变量是</a:t>
            </a:r>
            <a:r>
              <a:rPr lang="en-US" altLang="zh-CN" sz="3200" baseline="-25000">
                <a:solidFill>
                  <a:schemeClr val="tx2"/>
                </a:solidFill>
                <a:latin typeface="Arial" panose="020B0604020202020204" pitchFamily="34" charset="0"/>
              </a:rPr>
              <a:t>——————————.</a:t>
            </a:r>
            <a:endParaRPr lang="en-US" altLang="zh-CN" sz="3200" baseline="-25000">
              <a:solidFill>
                <a:schemeClr val="tx2"/>
              </a:solidFill>
              <a:latin typeface="Arial" panose="020B0604020202020204" pitchFamily="34" charset="0"/>
            </a:endParaRPr>
          </a:p>
        </p:txBody>
      </p:sp>
      <p:sp>
        <p:nvSpPr>
          <p:cNvPr id="46146" name="文本框 46145"/>
          <p:cNvSpPr txBox="1"/>
          <p:nvPr/>
        </p:nvSpPr>
        <p:spPr>
          <a:xfrm>
            <a:off x="6443663" y="4724400"/>
            <a:ext cx="865187" cy="762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>
              <a:spcBef>
                <a:spcPct val="50000"/>
              </a:spcBef>
            </a:pPr>
            <a:r>
              <a:rPr lang="en-US" altLang="zh-CN" sz="4400" b="1">
                <a:solidFill>
                  <a:srgbClr val="CC0000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π</a:t>
            </a:r>
            <a:endParaRPr lang="en-US" altLang="zh-CN" sz="4400" b="1">
              <a:solidFill>
                <a:srgbClr val="CC0000"/>
              </a:solidFill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  <p:sp>
        <p:nvSpPr>
          <p:cNvPr id="46147" name="文本框 46146"/>
          <p:cNvSpPr txBox="1"/>
          <p:nvPr/>
        </p:nvSpPr>
        <p:spPr>
          <a:xfrm>
            <a:off x="5508625" y="5876925"/>
            <a:ext cx="1547813" cy="701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>
              <a:spcBef>
                <a:spcPct val="50000"/>
              </a:spcBef>
            </a:pPr>
            <a:r>
              <a:rPr lang="en-US" altLang="zh-CN" sz="4000" b="1" dirty="0">
                <a:solidFill>
                  <a:srgbClr val="FF0066"/>
                </a:solidFill>
                <a:latin typeface="Arial" panose="020B0604020202020204" pitchFamily="34" charset="0"/>
              </a:rPr>
              <a:t>S</a:t>
            </a:r>
            <a:r>
              <a:rPr lang="zh-CN" altLang="en-US" sz="4000" b="1" dirty="0">
                <a:solidFill>
                  <a:srgbClr val="FF0066"/>
                </a:solidFill>
                <a:latin typeface="Arial" panose="020B0604020202020204" pitchFamily="34" charset="0"/>
              </a:rPr>
              <a:t>，</a:t>
            </a:r>
            <a:r>
              <a:rPr lang="zh-CN" altLang="en-US" sz="4000" b="1">
                <a:solidFill>
                  <a:srgbClr val="FF0066"/>
                </a:solidFill>
                <a:latin typeface="Arial" panose="020B0604020202020204" pitchFamily="34" charset="0"/>
              </a:rPr>
              <a:t> </a:t>
            </a:r>
            <a:r>
              <a:rPr lang="en-US" altLang="zh-CN" sz="4000" b="1">
                <a:solidFill>
                  <a:srgbClr val="FF0066"/>
                </a:solidFill>
                <a:latin typeface="Arial" panose="020B0604020202020204" pitchFamily="34" charset="0"/>
              </a:rPr>
              <a:t>r</a:t>
            </a:r>
            <a:endParaRPr lang="en-US" altLang="zh-CN" sz="4000" b="1">
              <a:solidFill>
                <a:srgbClr val="FF0066"/>
              </a:solidFill>
              <a:latin typeface="Arial" panose="020B0604020202020204" pitchFamily="34" charset="0"/>
            </a:endParaRPr>
          </a:p>
        </p:txBody>
      </p:sp>
      <p:grpSp>
        <p:nvGrpSpPr>
          <p:cNvPr id="46148" name="组合 46147"/>
          <p:cNvGrpSpPr/>
          <p:nvPr/>
        </p:nvGrpSpPr>
        <p:grpSpPr>
          <a:xfrm>
            <a:off x="7019925" y="2060575"/>
            <a:ext cx="2303463" cy="1062038"/>
            <a:chOff x="1791" y="1434"/>
            <a:chExt cx="2541" cy="499"/>
          </a:xfrm>
        </p:grpSpPr>
        <p:sp>
          <p:nvSpPr>
            <p:cNvPr id="46149" name="椭圆形标注 46148"/>
            <p:cNvSpPr/>
            <p:nvPr/>
          </p:nvSpPr>
          <p:spPr>
            <a:xfrm>
              <a:off x="1791" y="1434"/>
              <a:ext cx="2541" cy="499"/>
            </a:xfrm>
            <a:prstGeom prst="wedgeEllipseCallout">
              <a:avLst>
                <a:gd name="adj1" fmla="val -19657"/>
                <a:gd name="adj2" fmla="val 130560"/>
              </a:avLst>
            </a:prstGeom>
            <a:solidFill>
              <a:srgbClr val="FFCC00"/>
            </a:solidFill>
            <a:ln w="9525" cap="flat" cmpd="sng">
              <a:solidFill>
                <a:srgbClr val="FF0000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/>
            <a:p>
              <a:pPr algn="ctr"/>
              <a:endParaRPr sz="2400" dirty="0">
                <a:latin typeface="Times New Roman" panose="02020603050405020304" pitchFamily="18" charset="0"/>
              </a:endParaRPr>
            </a:p>
          </p:txBody>
        </p:sp>
        <p:sp>
          <p:nvSpPr>
            <p:cNvPr id="46150" name="文本框 46149"/>
            <p:cNvSpPr txBox="1"/>
            <p:nvPr/>
          </p:nvSpPr>
          <p:spPr>
            <a:xfrm>
              <a:off x="1927" y="1525"/>
              <a:ext cx="2360" cy="386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r>
                <a:rPr lang="zh-CN" altLang="en-US" sz="2400" b="1" dirty="0">
                  <a:solidFill>
                    <a:schemeClr val="accent2"/>
                  </a:solidFill>
                  <a:latin typeface="Times New Roman" panose="02020603050405020304" pitchFamily="18" charset="0"/>
                </a:rPr>
                <a:t>注意：此处的</a:t>
              </a:r>
              <a:r>
                <a:rPr lang="en-US" altLang="zh-CN" sz="2400" b="1" dirty="0">
                  <a:solidFill>
                    <a:schemeClr val="accent2"/>
                  </a:solidFill>
                  <a:latin typeface="Times New Roman" panose="02020603050405020304" pitchFamily="18" charset="0"/>
                </a:rPr>
                <a:t>2</a:t>
              </a:r>
              <a:r>
                <a:rPr lang="zh-CN" altLang="en-US" sz="2400" b="1" dirty="0">
                  <a:solidFill>
                    <a:schemeClr val="accent2"/>
                  </a:solidFill>
                  <a:latin typeface="Times New Roman" panose="02020603050405020304" pitchFamily="18" charset="0"/>
                </a:rPr>
                <a:t>是一种运算</a:t>
              </a:r>
              <a:endParaRPr lang="zh-CN" altLang="en-US" sz="2400" b="1" dirty="0">
                <a:solidFill>
                  <a:schemeClr val="accent2"/>
                </a:solidFill>
                <a:latin typeface="Times New Roman" panose="02020603050405020304" pitchFamily="18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500"/>
                                        <p:tgtEl>
                                          <p:spTgt spid="460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1101" fill="hold"/>
                                        <p:tgtEl>
                                          <p:spTgt spid="4614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46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0" dur="500"/>
                                        <p:tgtEl>
                                          <p:spTgt spid="46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46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46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46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"/>
                            </p:stCondLst>
                            <p:childTnLst>
                              <p:par>
                                <p:cTn id="3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46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46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8" dur="500"/>
                                        <p:tgtEl>
                                          <p:spTgt spid="46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"/>
                            </p:stCondLst>
                            <p:childTnLst>
                              <p:par>
                                <p:cTn id="5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46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46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2" dur="500"/>
                                        <p:tgtEl>
                                          <p:spTgt spid="46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00"/>
                            </p:stCondLst>
                            <p:childTnLst>
                              <p:par>
                                <p:cTn id="6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46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1" dur="500"/>
                                        <p:tgtEl>
                                          <p:spTgt spid="46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6" dur="500"/>
                                        <p:tgtEl>
                                          <p:spTgt spid="46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500"/>
                            </p:stCondLst>
                            <p:childTnLst>
                              <p:par>
                                <p:cTn id="78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0" dur="500"/>
                                        <p:tgtEl>
                                          <p:spTgt spid="46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5" dur="500"/>
                                        <p:tgtEl>
                                          <p:spTgt spid="46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500"/>
                            </p:stCondLst>
                            <p:childTnLst>
                              <p:par>
                                <p:cTn id="8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9" dur="500"/>
                                        <p:tgtEl>
                                          <p:spTgt spid="46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4" dur="500"/>
                                        <p:tgtEl>
                                          <p:spTgt spid="46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7" dur="500"/>
                                        <p:tgtEl>
                                          <p:spTgt spid="4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2" dur="500"/>
                                        <p:tgtEl>
                                          <p:spTgt spid="4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500" fill="hold"/>
                                        <p:tgtEl>
                                          <p:spTgt spid="46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500" fill="hold"/>
                                        <p:tgtEl>
                                          <p:spTgt spid="46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11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6141"/>
                </p:tgtEl>
              </p:cMediaNode>
            </p:audio>
          </p:childTnLst>
        </p:cTn>
      </p:par>
    </p:tnLst>
    <p:bldLst>
      <p:bldP spid="46087" grpId="0"/>
      <p:bldP spid="46124" grpId="0"/>
      <p:bldP spid="46125" grpId="0"/>
      <p:bldP spid="46126" grpId="0"/>
      <p:bldP spid="46127" grpId="0"/>
      <p:bldP spid="46128" grpId="0"/>
      <p:bldP spid="46129" grpId="0"/>
      <p:bldP spid="46130" grpId="0"/>
      <p:bldP spid="46131" grpId="0"/>
      <p:bldP spid="46132" grpId="0"/>
      <p:bldP spid="46133" grpId="0"/>
      <p:bldP spid="46134" grpId="0"/>
      <p:bldP spid="46135" grpId="0"/>
      <p:bldP spid="46145" grpId="0"/>
      <p:bldP spid="46146" grpId="0"/>
      <p:bldP spid="4614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7652" name="Object 6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0" y="0"/>
            <a:ext cx="4392613" cy="9525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7653" name="文本框 27652"/>
          <p:cNvSpPr txBox="1"/>
          <p:nvPr/>
        </p:nvSpPr>
        <p:spPr>
          <a:xfrm>
            <a:off x="1116013" y="188913"/>
            <a:ext cx="3097212" cy="641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2800" b="1" dirty="0">
                <a:solidFill>
                  <a:schemeClr val="bg1"/>
                </a:solidFill>
                <a:latin typeface="Times New Roman" panose="02020603050405020304" pitchFamily="18" charset="0"/>
              </a:rPr>
              <a:t>        </a:t>
            </a:r>
            <a:r>
              <a:rPr lang="zh-CN" altLang="en-US" sz="3600" b="1" dirty="0">
                <a:solidFill>
                  <a:schemeClr val="bg1"/>
                </a:solidFill>
                <a:latin typeface="Times New Roman" panose="02020603050405020304" pitchFamily="18" charset="0"/>
              </a:rPr>
              <a:t>学以致用</a:t>
            </a:r>
            <a:endParaRPr lang="zh-CN" altLang="en-US" sz="3600" b="1" dirty="0">
              <a:solidFill>
                <a:schemeClr val="bg1"/>
              </a:solidFill>
              <a:latin typeface="Times New Roman" panose="02020603050405020304" pitchFamily="18" charset="0"/>
            </a:endParaRPr>
          </a:p>
        </p:txBody>
      </p:sp>
      <p:sp>
        <p:nvSpPr>
          <p:cNvPr id="27694" name="文本框 27693"/>
          <p:cNvSpPr txBox="1"/>
          <p:nvPr/>
        </p:nvSpPr>
        <p:spPr>
          <a:xfrm>
            <a:off x="0" y="1125538"/>
            <a:ext cx="9828213" cy="579437"/>
          </a:xfrm>
          <a:prstGeom prst="rect">
            <a:avLst/>
          </a:prstGeom>
          <a:noFill/>
          <a:ln w="9525">
            <a:noFill/>
          </a:ln>
          <a:effectLst>
            <a:outerShdw dist="35921" dir="2699999" algn="ctr" rotWithShape="0">
              <a:srgbClr val="C0C0C0">
                <a:alpha val="79999"/>
              </a:srgbClr>
            </a:outerShdw>
          </a:effectLst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2800" b="1">
                <a:effectLst>
                  <a:outerShdw blurRad="38100" dist="38100" dir="2700000">
                    <a:srgbClr val="C0C0C0"/>
                  </a:outerShdw>
                </a:effectLst>
                <a:latin typeface="新宋体" panose="02010609030101010101" pitchFamily="49" charset="-122"/>
                <a:ea typeface="新宋体" panose="02010609030101010101" pitchFamily="49" charset="-122"/>
              </a:rPr>
              <a:t>3</a:t>
            </a:r>
            <a:r>
              <a:rPr lang="en-US" altLang="zh-CN" sz="3200" b="1" dirty="0">
                <a:effectLst>
                  <a:outerShdw blurRad="38100" dist="38100" dir="2700000">
                    <a:srgbClr val="C0C0C0"/>
                  </a:outerShdw>
                </a:effectLst>
                <a:latin typeface="新宋体" panose="02010609030101010101" pitchFamily="49" charset="-122"/>
                <a:ea typeface="新宋体" panose="02010609030101010101" pitchFamily="49" charset="-122"/>
              </a:rPr>
              <a:t>.</a:t>
            </a:r>
            <a:r>
              <a:rPr lang="zh-CN" altLang="en-US" sz="3200" b="1" dirty="0">
                <a:effectLst>
                  <a:outerShdw blurRad="38100" dist="38100" dir="2700000">
                    <a:srgbClr val="C0C0C0"/>
                  </a:outerShdw>
                </a:effectLst>
                <a:latin typeface="新宋体" panose="02010609030101010101" pitchFamily="49" charset="-122"/>
                <a:ea typeface="新宋体" panose="02010609030101010101" pitchFamily="49" charset="-122"/>
              </a:rPr>
              <a:t>某种报纸每份</a:t>
            </a:r>
            <a:r>
              <a:rPr lang="en-US" altLang="zh-CN" sz="3200" b="1" dirty="0">
                <a:effectLst>
                  <a:outerShdw blurRad="38100" dist="38100" dir="2700000">
                    <a:srgbClr val="C0C0C0"/>
                  </a:outerShdw>
                </a:effectLst>
                <a:latin typeface="新宋体" panose="02010609030101010101" pitchFamily="49" charset="-122"/>
                <a:ea typeface="新宋体" panose="02010609030101010101" pitchFamily="49" charset="-122"/>
              </a:rPr>
              <a:t>a</a:t>
            </a:r>
            <a:r>
              <a:rPr lang="zh-CN" altLang="en-US" sz="3200" b="1" dirty="0">
                <a:effectLst>
                  <a:outerShdw blurRad="38100" dist="38100" dir="2700000">
                    <a:srgbClr val="C0C0C0"/>
                  </a:outerShdw>
                </a:effectLst>
                <a:latin typeface="新宋体" panose="02010609030101010101" pitchFamily="49" charset="-122"/>
                <a:ea typeface="新宋体" panose="02010609030101010101" pitchFamily="49" charset="-122"/>
              </a:rPr>
              <a:t>元，购买</a:t>
            </a:r>
            <a:r>
              <a:rPr lang="en-US" altLang="zh-CN" sz="3200" b="1" dirty="0">
                <a:effectLst>
                  <a:outerShdw blurRad="38100" dist="38100" dir="2700000">
                    <a:srgbClr val="C0C0C0"/>
                  </a:outerShdw>
                </a:effectLst>
                <a:latin typeface="新宋体" panose="02010609030101010101" pitchFamily="49" charset="-122"/>
                <a:ea typeface="新宋体" panose="02010609030101010101" pitchFamily="49" charset="-122"/>
              </a:rPr>
              <a:t>x</a:t>
            </a:r>
            <a:r>
              <a:rPr lang="zh-CN" altLang="en-US" sz="3200" b="1" dirty="0">
                <a:effectLst>
                  <a:outerShdw blurRad="38100" dist="38100" dir="2700000">
                    <a:srgbClr val="C0C0C0"/>
                  </a:outerShdw>
                </a:effectLst>
                <a:latin typeface="新宋体" panose="02010609030101010101" pitchFamily="49" charset="-122"/>
                <a:ea typeface="新宋体" panose="02010609030101010101" pitchFamily="49" charset="-122"/>
              </a:rPr>
              <a:t>份此种报纸共需</a:t>
            </a:r>
            <a:r>
              <a:rPr lang="en-US" altLang="zh-CN" sz="3200" b="1" dirty="0">
                <a:effectLst>
                  <a:outerShdw blurRad="38100" dist="38100" dir="2700000">
                    <a:srgbClr val="C0C0C0"/>
                  </a:outerShdw>
                </a:effectLst>
                <a:latin typeface="新宋体" panose="02010609030101010101" pitchFamily="49" charset="-122"/>
                <a:ea typeface="新宋体" panose="02010609030101010101" pitchFamily="49" charset="-122"/>
              </a:rPr>
              <a:t>y</a:t>
            </a:r>
            <a:r>
              <a:rPr lang="zh-CN" altLang="en-US" sz="3200" b="1" dirty="0">
                <a:effectLst>
                  <a:outerShdw blurRad="38100" dist="38100" dir="2700000">
                    <a:srgbClr val="C0C0C0"/>
                  </a:outerShdw>
                </a:effectLst>
                <a:latin typeface="新宋体" panose="02010609030101010101" pitchFamily="49" charset="-122"/>
                <a:ea typeface="新宋体" panose="02010609030101010101" pitchFamily="49" charset="-122"/>
              </a:rPr>
              <a:t>元，</a:t>
            </a:r>
            <a:endParaRPr lang="zh-CN" altLang="en-US" sz="3200" b="1">
              <a:effectLst>
                <a:outerShdw blurRad="38100" dist="38100" dir="2700000">
                  <a:srgbClr val="C0C0C0"/>
                </a:outerShdw>
              </a:effectLst>
              <a:latin typeface="仿宋" panose="02010609060101010101" pitchFamily="49" charset="-122"/>
              <a:ea typeface="仿宋" panose="02010609060101010101" pitchFamily="49" charset="-122"/>
            </a:endParaRPr>
          </a:p>
        </p:txBody>
      </p:sp>
      <p:sp>
        <p:nvSpPr>
          <p:cNvPr id="27695" name="矩形 27694"/>
          <p:cNvSpPr/>
          <p:nvPr/>
        </p:nvSpPr>
        <p:spPr>
          <a:xfrm>
            <a:off x="755650" y="4221163"/>
            <a:ext cx="4572000" cy="5794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3200" b="1" dirty="0">
                <a:solidFill>
                  <a:srgbClr val="FF0066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Arial" panose="020B0604020202020204" pitchFamily="34" charset="0"/>
              </a:rPr>
              <a:t>变量是</a:t>
            </a:r>
            <a:r>
              <a:rPr lang="en-US" altLang="zh-CN" sz="3200" b="1">
                <a:effectLst>
                  <a:outerShdw blurRad="38100" dist="38100" dir="2700000">
                    <a:srgbClr val="C0C0C0"/>
                  </a:outerShdw>
                </a:effectLst>
                <a:latin typeface="Arial" panose="020B0604020202020204" pitchFamily="34" charset="0"/>
              </a:rPr>
              <a:t>________</a:t>
            </a:r>
            <a:r>
              <a:rPr lang="zh-CN" altLang="en-US" sz="3200" b="1" dirty="0">
                <a:solidFill>
                  <a:srgbClr val="FF0066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Arial" panose="020B0604020202020204" pitchFamily="34" charset="0"/>
              </a:rPr>
              <a:t>。</a:t>
            </a:r>
            <a:r>
              <a:rPr lang="zh-CN" altLang="en-US" sz="3200" b="1" dirty="0">
                <a:effectLst>
                  <a:outerShdw blurRad="38100" dist="38100" dir="2700000">
                    <a:srgbClr val="C0C0C0"/>
                  </a:outerShdw>
                </a:effectLst>
                <a:latin typeface="Arial" panose="020B0604020202020204" pitchFamily="34" charset="0"/>
              </a:rPr>
              <a:t>　</a:t>
            </a:r>
            <a:r>
              <a:rPr lang="zh-CN" altLang="en-US" b="1" dirty="0">
                <a:effectLst>
                  <a:outerShdw blurRad="38100" dist="38100" dir="2700000">
                    <a:srgbClr val="C0C0C0"/>
                  </a:outerShdw>
                </a:effectLst>
                <a:latin typeface="Arial" panose="020B0604020202020204" pitchFamily="34" charset="0"/>
              </a:rPr>
              <a:t>　　　　　</a:t>
            </a:r>
            <a:endParaRPr lang="zh-CN" altLang="en-US" b="1" dirty="0">
              <a:effectLst>
                <a:outerShdw blurRad="38100" dist="38100" dir="2700000">
                  <a:srgbClr val="C0C0C0"/>
                </a:outerShdw>
              </a:effectLst>
              <a:latin typeface="Arial" panose="020B0604020202020204" pitchFamily="34" charset="0"/>
            </a:endParaRPr>
          </a:p>
        </p:txBody>
      </p:sp>
      <p:sp>
        <p:nvSpPr>
          <p:cNvPr id="27696" name="矩形 27695"/>
          <p:cNvSpPr/>
          <p:nvPr/>
        </p:nvSpPr>
        <p:spPr>
          <a:xfrm>
            <a:off x="395288" y="2060575"/>
            <a:ext cx="7848600" cy="10668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3200" b="1" dirty="0">
                <a:effectLst>
                  <a:outerShdw blurRad="38100" dist="38100" dir="2700000">
                    <a:srgbClr val="C0C0C0"/>
                  </a:outerShdw>
                </a:effectLst>
                <a:latin typeface="Arial" panose="020B0604020202020204" pitchFamily="34" charset="0"/>
              </a:rPr>
              <a:t>则 </a:t>
            </a:r>
            <a:r>
              <a:rPr lang="en-US" altLang="zh-CN" sz="3200" b="1" dirty="0">
                <a:effectLst>
                  <a:outerShdw blurRad="38100" dist="38100" dir="2700000">
                    <a:srgbClr val="C0C0C0"/>
                  </a:outerShdw>
                </a:effectLst>
                <a:latin typeface="Arial" panose="020B0604020202020204" pitchFamily="34" charset="0"/>
              </a:rPr>
              <a:t>y</a:t>
            </a:r>
            <a:r>
              <a:rPr lang="zh-CN" altLang="en-US" sz="3200" b="1" dirty="0">
                <a:effectLst>
                  <a:outerShdw blurRad="38100" dist="38100" dir="2700000">
                    <a:srgbClr val="C0C0C0"/>
                  </a:outerShdw>
                </a:effectLst>
                <a:latin typeface="Arial" panose="020B0604020202020204" pitchFamily="34" charset="0"/>
              </a:rPr>
              <a:t>与</a:t>
            </a:r>
            <a:r>
              <a:rPr lang="en-US" altLang="zh-CN" sz="3200" b="1" dirty="0">
                <a:effectLst>
                  <a:outerShdw blurRad="38100" dist="38100" dir="2700000">
                    <a:srgbClr val="C0C0C0"/>
                  </a:outerShdw>
                </a:effectLst>
                <a:latin typeface="Arial" panose="020B0604020202020204" pitchFamily="34" charset="0"/>
              </a:rPr>
              <a:t>x</a:t>
            </a:r>
            <a:r>
              <a:rPr lang="zh-CN" altLang="en-US" sz="3200" b="1" dirty="0">
                <a:effectLst>
                  <a:outerShdw blurRad="38100" dist="38100" dir="2700000">
                    <a:srgbClr val="C0C0C0"/>
                  </a:outerShdw>
                </a:effectLst>
                <a:latin typeface="Arial" panose="020B0604020202020204" pitchFamily="34" charset="0"/>
              </a:rPr>
              <a:t>满足的关系式</a:t>
            </a:r>
            <a:r>
              <a:rPr lang="zh-CN" altLang="en-US" sz="3200" b="1" dirty="0">
                <a:solidFill>
                  <a:srgbClr val="00800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Arial" panose="020B0604020202020204" pitchFamily="34" charset="0"/>
              </a:rPr>
              <a:t>是</a:t>
            </a:r>
            <a:r>
              <a:rPr lang="en-US" altLang="zh-CN" sz="3200" b="1">
                <a:solidFill>
                  <a:srgbClr val="00800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Arial" panose="020B0604020202020204" pitchFamily="34" charset="0"/>
              </a:rPr>
              <a:t>_________</a:t>
            </a:r>
            <a:r>
              <a:rPr lang="zh-CN" altLang="en-US" sz="3200" b="1" dirty="0">
                <a:effectLst>
                  <a:outerShdw blurRad="38100" dist="38100" dir="2700000">
                    <a:srgbClr val="C0C0C0"/>
                  </a:outerShdw>
                </a:effectLst>
                <a:latin typeface="Arial" panose="020B0604020202020204" pitchFamily="34" charset="0"/>
              </a:rPr>
              <a:t>，</a:t>
            </a:r>
            <a:endParaRPr lang="zh-CN" altLang="en-US" sz="3200" b="1" dirty="0">
              <a:effectLst>
                <a:outerShdw blurRad="38100" dist="38100" dir="2700000">
                  <a:srgbClr val="C0C0C0"/>
                </a:outerShdw>
              </a:effectLst>
              <a:latin typeface="Arial" panose="020B0604020202020204" pitchFamily="34" charset="0"/>
            </a:endParaRPr>
          </a:p>
          <a:p>
            <a:r>
              <a:rPr lang="zh-CN" altLang="en-US" sz="3200" b="1" dirty="0">
                <a:effectLst>
                  <a:outerShdw blurRad="38100" dist="38100" dir="2700000">
                    <a:srgbClr val="C0C0C0"/>
                  </a:outerShdw>
                </a:effectLst>
                <a:latin typeface="Arial" panose="020B0604020202020204" pitchFamily="34" charset="0"/>
              </a:rPr>
              <a:t>　　　　　　</a:t>
            </a:r>
            <a:endParaRPr lang="zh-CN" altLang="en-US" sz="3200" b="1" dirty="0">
              <a:effectLst>
                <a:outerShdw blurRad="38100" dist="38100" dir="2700000">
                  <a:srgbClr val="C0C0C0"/>
                </a:outerShdw>
              </a:effectLst>
              <a:latin typeface="Arial" panose="020B0604020202020204" pitchFamily="34" charset="0"/>
            </a:endParaRPr>
          </a:p>
        </p:txBody>
      </p:sp>
      <p:graphicFrame>
        <p:nvGraphicFramePr>
          <p:cNvPr id="27697" name="对象 27696"/>
          <p:cNvGraphicFramePr/>
          <p:nvPr/>
        </p:nvGraphicFramePr>
        <p:xfrm>
          <a:off x="4787900" y="1989138"/>
          <a:ext cx="1800225" cy="688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2" name="" r:id="rId2" imgW="431165" imgH="165100" progId="Equation.DSMT4">
                  <p:embed/>
                </p:oleObj>
              </mc:Choice>
              <mc:Fallback>
                <p:oleObj name="" r:id="rId2" imgW="431165" imgH="165100" progId="Equation.DSMT4">
                  <p:embed/>
                  <p:pic>
                    <p:nvPicPr>
                      <p:cNvPr id="0" name="图片 3081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4787900" y="1989138"/>
                        <a:ext cx="1800225" cy="688975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27698" name="矩形 27697"/>
          <p:cNvSpPr/>
          <p:nvPr/>
        </p:nvSpPr>
        <p:spPr>
          <a:xfrm>
            <a:off x="684213" y="3141663"/>
            <a:ext cx="5068887" cy="57943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sz="3200" b="1" dirty="0">
                <a:effectLst>
                  <a:outerShdw blurRad="38100" dist="38100" dir="2700000">
                    <a:srgbClr val="C0C0C0"/>
                  </a:outerShdw>
                </a:effectLst>
                <a:latin typeface="Arial" panose="020B0604020202020204" pitchFamily="34" charset="0"/>
              </a:rPr>
              <a:t>其中的</a:t>
            </a:r>
            <a:r>
              <a:rPr lang="zh-CN" altLang="en-US" sz="3200" b="1" dirty="0">
                <a:solidFill>
                  <a:srgbClr val="00800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Arial" panose="020B0604020202020204" pitchFamily="34" charset="0"/>
              </a:rPr>
              <a:t>常量是</a:t>
            </a:r>
            <a:r>
              <a:rPr lang="en-US" altLang="zh-CN" sz="3200" b="1">
                <a:solidFill>
                  <a:srgbClr val="00800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Arial" panose="020B0604020202020204" pitchFamily="34" charset="0"/>
              </a:rPr>
              <a:t>_________</a:t>
            </a:r>
            <a:r>
              <a:rPr lang="zh-CN" altLang="en-US" sz="3200" b="1" dirty="0">
                <a:effectLst>
                  <a:outerShdw blurRad="38100" dist="38100" dir="2700000">
                    <a:srgbClr val="C0C0C0"/>
                  </a:outerShdw>
                </a:effectLst>
                <a:latin typeface="Arial" panose="020B0604020202020204" pitchFamily="34" charset="0"/>
              </a:rPr>
              <a:t>，</a:t>
            </a:r>
            <a:endParaRPr lang="zh-CN" altLang="en-US" sz="3200" b="1" dirty="0">
              <a:effectLst>
                <a:outerShdw blurRad="38100" dist="38100" dir="2700000">
                  <a:srgbClr val="C0C0C0"/>
                </a:outerShdw>
              </a:effectLst>
              <a:latin typeface="Arial" panose="020B0604020202020204" pitchFamily="34" charset="0"/>
            </a:endParaRPr>
          </a:p>
        </p:txBody>
      </p:sp>
      <p:graphicFrame>
        <p:nvGraphicFramePr>
          <p:cNvPr id="27699" name="对象 27698"/>
          <p:cNvGraphicFramePr/>
          <p:nvPr/>
        </p:nvGraphicFramePr>
        <p:xfrm>
          <a:off x="3983038" y="3121025"/>
          <a:ext cx="530225" cy="5826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3" name="" r:id="rId4" imgW="127000" imgH="139700" progId="Equation.DSMT4">
                  <p:embed/>
                </p:oleObj>
              </mc:Choice>
              <mc:Fallback>
                <p:oleObj name="" r:id="rId4" imgW="127000" imgH="139700" progId="Equation.DSMT4">
                  <p:embed/>
                  <p:pic>
                    <p:nvPicPr>
                      <p:cNvPr id="0" name="图片 3082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3983038" y="3121025"/>
                        <a:ext cx="530225" cy="582613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7700" name="对象 27699"/>
          <p:cNvGraphicFramePr/>
          <p:nvPr/>
        </p:nvGraphicFramePr>
        <p:xfrm>
          <a:off x="2466975" y="4076700"/>
          <a:ext cx="1112838" cy="688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4" name="" r:id="rId6" imgW="266065" imgH="165100" progId="Equation.DSMT4">
                  <p:embed/>
                </p:oleObj>
              </mc:Choice>
              <mc:Fallback>
                <p:oleObj name="" r:id="rId6" imgW="266065" imgH="165100" progId="Equation.DSMT4">
                  <p:embed/>
                  <p:pic>
                    <p:nvPicPr>
                      <p:cNvPr id="0" name="图片 3083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2466975" y="4076700"/>
                        <a:ext cx="1112838" cy="688975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27703" name="椭圆形标注 27702"/>
          <p:cNvSpPr/>
          <p:nvPr/>
        </p:nvSpPr>
        <p:spPr>
          <a:xfrm>
            <a:off x="4284663" y="4292600"/>
            <a:ext cx="4679950" cy="2305050"/>
          </a:xfrm>
          <a:prstGeom prst="wedgeEllipseCallout">
            <a:avLst>
              <a:gd name="adj1" fmla="val -53153"/>
              <a:gd name="adj2" fmla="val -77546"/>
            </a:avLst>
          </a:prstGeom>
          <a:solidFill>
            <a:srgbClr val="FFCC00"/>
          </a:solidFill>
          <a:ln w="9525" cap="flat" cmpd="sng">
            <a:solidFill>
              <a:srgbClr val="FF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p>
            <a:pPr algn="ctr"/>
            <a:endParaRPr sz="2400" dirty="0">
              <a:latin typeface="Times New Roman" panose="02020603050405020304" pitchFamily="18" charset="0"/>
            </a:endParaRPr>
          </a:p>
        </p:txBody>
      </p:sp>
      <p:sp>
        <p:nvSpPr>
          <p:cNvPr id="27704" name="文本框 27703"/>
          <p:cNvSpPr txBox="1"/>
          <p:nvPr/>
        </p:nvSpPr>
        <p:spPr>
          <a:xfrm>
            <a:off x="4859338" y="4797425"/>
            <a:ext cx="3744912" cy="155416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3200" b="1" dirty="0">
                <a:solidFill>
                  <a:schemeClr val="accent2"/>
                </a:solidFill>
                <a:latin typeface="Times New Roman" panose="02020603050405020304" pitchFamily="18" charset="0"/>
              </a:rPr>
              <a:t>注意：常量不一定是具体的数，也可以用字母表示常量</a:t>
            </a:r>
            <a:endParaRPr lang="zh-CN" altLang="en-US" sz="3200" b="1" dirty="0">
              <a:solidFill>
                <a:schemeClr val="accent2"/>
              </a:solidFill>
              <a:latin typeface="Times New Roman" panose="02020603050405020304" pitchFamily="18" charset="0"/>
            </a:endParaRPr>
          </a:p>
        </p:txBody>
      </p:sp>
      <p:sp>
        <p:nvSpPr>
          <p:cNvPr id="27705" name="文本框 27704"/>
          <p:cNvSpPr txBox="1"/>
          <p:nvPr/>
        </p:nvSpPr>
        <p:spPr>
          <a:xfrm>
            <a:off x="395288" y="5805488"/>
            <a:ext cx="3241675" cy="641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3600" b="1" dirty="0">
                <a:solidFill>
                  <a:srgbClr val="3333FF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Arial" panose="020B0604020202020204" pitchFamily="34" charset="0"/>
              </a:rPr>
              <a:t>课本</a:t>
            </a:r>
            <a:r>
              <a:rPr lang="en-US" altLang="zh-CN" sz="3600" b="1" dirty="0">
                <a:solidFill>
                  <a:srgbClr val="3333FF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Arial" panose="020B0604020202020204" pitchFamily="34" charset="0"/>
              </a:rPr>
              <a:t>71</a:t>
            </a:r>
            <a:r>
              <a:rPr lang="zh-CN" altLang="en-US" sz="3600" b="1" dirty="0">
                <a:solidFill>
                  <a:srgbClr val="3333FF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Arial" panose="020B0604020202020204" pitchFamily="34" charset="0"/>
              </a:rPr>
              <a:t>页练习</a:t>
            </a:r>
            <a:endParaRPr lang="zh-CN" altLang="en-US" sz="3600" b="1" dirty="0">
              <a:solidFill>
                <a:srgbClr val="3333FF"/>
              </a:solidFill>
              <a:effectLst>
                <a:outerShdw blurRad="38100" dist="38100" dir="2700000">
                  <a:srgbClr val="C0C0C0"/>
                </a:outerShdw>
              </a:effectLst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med">
    <p:wheel spokes="4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76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76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76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76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276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77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77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05">
                                            <p:txEl>
                                              <p:charRg st="0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27705">
                                            <p:txEl>
                                              <p:charRg st="0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95" grpId="0"/>
      <p:bldP spid="27696" grpId="0"/>
      <p:bldP spid="27698" grpId="0"/>
      <p:bldP spid="27703" grpId="0" animBg="1"/>
      <p:bldP spid="2770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6866" name="文本框 36865"/>
          <p:cNvSpPr txBox="1"/>
          <p:nvPr/>
        </p:nvSpPr>
        <p:spPr>
          <a:xfrm>
            <a:off x="1042988" y="1395413"/>
            <a:ext cx="1304925" cy="76200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sz="4400" b="1" dirty="0">
                <a:solidFill>
                  <a:srgbClr val="FF33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小结</a:t>
            </a:r>
            <a:endParaRPr lang="zh-CN" altLang="en-US" sz="4400" b="1" dirty="0">
              <a:solidFill>
                <a:srgbClr val="FF3300"/>
              </a:solidFill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  <p:sp>
        <p:nvSpPr>
          <p:cNvPr id="36867" name="文本框 36866"/>
          <p:cNvSpPr txBox="1"/>
          <p:nvPr/>
        </p:nvSpPr>
        <p:spPr>
          <a:xfrm>
            <a:off x="1908175" y="3259138"/>
            <a:ext cx="3857625" cy="58356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sz="3200" b="1" dirty="0">
                <a:solidFill>
                  <a:srgbClr val="3333FF"/>
                </a:solidFill>
                <a:latin typeface="Times New Roman" panose="02020603050405020304" pitchFamily="18" charset="0"/>
              </a:rPr>
              <a:t>什么叫变量、常量？</a:t>
            </a:r>
            <a:endParaRPr lang="zh-CN" altLang="en-US" sz="3200" b="1" dirty="0">
              <a:solidFill>
                <a:srgbClr val="3333FF"/>
              </a:solidFill>
              <a:latin typeface="Times New Roman" panose="02020603050405020304" pitchFamily="18" charset="0"/>
            </a:endParaRPr>
          </a:p>
        </p:txBody>
      </p:sp>
      <p:sp>
        <p:nvSpPr>
          <p:cNvPr id="36869" name="文本框 36868"/>
          <p:cNvSpPr txBox="1"/>
          <p:nvPr/>
        </p:nvSpPr>
        <p:spPr>
          <a:xfrm>
            <a:off x="1258888" y="2322513"/>
            <a:ext cx="4673600" cy="57943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en-US" altLang="zh-CN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1.</a:t>
            </a:r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本节课你有什么收获？</a:t>
            </a:r>
            <a:endParaRPr lang="zh-CN" altLang="en-US" sz="32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6870" name="文本框 36869"/>
          <p:cNvSpPr txBox="1"/>
          <p:nvPr/>
        </p:nvSpPr>
        <p:spPr>
          <a:xfrm>
            <a:off x="1258888" y="4941888"/>
            <a:ext cx="3857625" cy="57943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en-US" altLang="zh-CN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2.</a:t>
            </a:r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你还有什么疑惑？</a:t>
            </a:r>
            <a:endParaRPr lang="zh-CN" altLang="en-US" sz="32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36871" name="组合 36870"/>
          <p:cNvGrpSpPr/>
          <p:nvPr/>
        </p:nvGrpSpPr>
        <p:grpSpPr>
          <a:xfrm>
            <a:off x="468313" y="0"/>
            <a:ext cx="6119812" cy="1457325"/>
            <a:chOff x="0" y="0"/>
            <a:chExt cx="3470" cy="918"/>
          </a:xfrm>
        </p:grpSpPr>
        <p:grpSp>
          <p:nvGrpSpPr>
            <p:cNvPr id="36872" name="组合 36871"/>
            <p:cNvGrpSpPr/>
            <p:nvPr/>
          </p:nvGrpSpPr>
          <p:grpSpPr>
            <a:xfrm>
              <a:off x="646" y="111"/>
              <a:ext cx="2824" cy="644"/>
              <a:chOff x="0" y="0"/>
              <a:chExt cx="2676" cy="529"/>
            </a:xfrm>
          </p:grpSpPr>
          <p:sp>
            <p:nvSpPr>
              <p:cNvPr id="36873" name="圆角矩形 36872"/>
              <p:cNvSpPr/>
              <p:nvPr/>
            </p:nvSpPr>
            <p:spPr>
              <a:xfrm>
                <a:off x="0" y="45"/>
                <a:ext cx="2676" cy="454"/>
              </a:xfrm>
              <a:prstGeom prst="roundRect">
                <a:avLst>
                  <a:gd name="adj" fmla="val 16667"/>
                </a:avLst>
              </a:prstGeom>
              <a:solidFill>
                <a:srgbClr val="FFFFCC"/>
              </a:solidFill>
              <a:ln w="952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 wrap="none" anchor="ctr"/>
              <a:p>
                <a:pPr algn="ctr"/>
                <a:r>
                  <a:rPr lang="en-US" altLang="zh-CN" sz="3600" b="1">
                    <a:solidFill>
                      <a:srgbClr val="993366"/>
                    </a:solidFill>
                    <a:latin typeface="Arial" panose="020B0604020202020204" pitchFamily="34" charset="0"/>
                  </a:rPr>
                  <a:t>               </a:t>
                </a:r>
                <a:r>
                  <a:rPr lang="zh-CN" altLang="en-US" sz="4000" b="1">
                    <a:solidFill>
                      <a:srgbClr val="993366"/>
                    </a:solidFill>
                    <a:effectLst>
                      <a:outerShdw blurRad="38100" dist="38100" dir="2700000">
                        <a:srgbClr val="000000"/>
                      </a:outerShdw>
                    </a:effectLst>
                    <a:latin typeface="Arial" panose="020B0604020202020204" pitchFamily="34" charset="0"/>
                  </a:rPr>
                  <a:t>畅所欲言</a:t>
                </a:r>
                <a:endParaRPr lang="zh-CN" altLang="en-US" sz="4000" b="1">
                  <a:solidFill>
                    <a:srgbClr val="993366"/>
                  </a:solidFill>
                  <a:effectLst>
                    <a:outerShdw blurRad="38100" dist="38100" dir="2700000">
                      <a:srgbClr val="000000"/>
                    </a:outerShdw>
                  </a:effectLst>
                  <a:latin typeface="Arial" panose="020B0604020202020204" pitchFamily="34" charset="0"/>
                </a:endParaRPr>
              </a:p>
            </p:txBody>
          </p:sp>
          <p:pic>
            <p:nvPicPr>
              <p:cNvPr id="36874" name="图片 36873" descr="0427_gif"/>
              <p:cNvPicPr>
                <a:picLocks noChangeAspect="1"/>
              </p:cNvPicPr>
              <p:nvPr/>
            </p:nvPicPr>
            <p:blipFill>
              <a:blip r:embed="rId1"/>
              <a:stretch>
                <a:fillRect/>
              </a:stretch>
            </p:blipFill>
            <p:spPr>
              <a:xfrm>
                <a:off x="136" y="0"/>
                <a:ext cx="1043" cy="529"/>
              </a:xfrm>
              <a:prstGeom prst="rect">
                <a:avLst/>
              </a:prstGeom>
              <a:noFill/>
              <a:ln w="9525">
                <a:noFill/>
              </a:ln>
            </p:spPr>
          </p:pic>
        </p:grpSp>
        <p:pic>
          <p:nvPicPr>
            <p:cNvPr id="36875" name="图片 36874" descr="gif1450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0"/>
              <a:ext cx="760" cy="918"/>
            </a:xfrm>
            <a:prstGeom prst="rect">
              <a:avLst/>
            </a:prstGeom>
            <a:noFill/>
            <a:ln w="9525">
              <a:noFill/>
            </a:ln>
          </p:spPr>
        </p:pic>
      </p:grpSp>
    </p:spTree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68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68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68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7" grpId="0"/>
      <p:bldP spid="36869" grpId="0"/>
      <p:bldP spid="36870" grpId="0"/>
    </p:bldLst>
  </p:timing>
</p:sld>
</file>

<file path=ppt/theme/theme1.xml><?xml version="1.0" encoding="utf-8"?>
<a:theme xmlns:a="http://schemas.openxmlformats.org/drawingml/2006/main" name="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9EDEE"/>
        </a:accent5>
        <a:accent6>
          <a:srgbClr val="2D2D8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Blends">
  <a:themeElements>
    <a:clrScheme name="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0"/>
      </a:accent5>
      <a:accent6>
        <a:srgbClr val="E5B900"/>
      </a:accent6>
      <a:hlink>
        <a:srgbClr val="FF0000"/>
      </a:hlink>
      <a:folHlink>
        <a:srgbClr val="3333CC"/>
      </a:folHlink>
    </a:clrScheme>
    <a:fontScheme name="">
      <a:majorFont>
        <a:latin typeface="Tahoma"/>
        <a:ea typeface="宋体"/>
        <a:cs typeface=""/>
      </a:majorFont>
      <a:minorFont>
        <a:latin typeface="Tahoma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">
        <a:dk1>
          <a:srgbClr val="FFFFFF"/>
        </a:dk1>
        <a:lt1>
          <a:srgbClr val="000000"/>
        </a:lt1>
        <a:dk2>
          <a:srgbClr val="DDDDDD"/>
        </a:dk2>
        <a:lt2>
          <a:srgbClr val="969696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CDCDC"/>
        </a:accent4>
        <a:accent5>
          <a:srgbClr val="AAEFD0"/>
        </a:accent5>
        <a:accent6>
          <a:srgbClr val="2D2DB7"/>
        </a:accent6>
        <a:hlink>
          <a:srgbClr val="FF5050"/>
        </a:hlink>
        <a:folHlink>
          <a:srgbClr val="FFCF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0"/>
        </a:accent5>
        <a:accent6>
          <a:srgbClr val="E5B900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5F5F5F"/>
        </a:lt2>
        <a:accent1>
          <a:srgbClr val="EAEAEA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F2F2F2"/>
        </a:accent5>
        <a:accent6>
          <a:srgbClr val="727272"/>
        </a:accent6>
        <a:hlink>
          <a:srgbClr val="4D4D4D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CC"/>
        </a:lt1>
        <a:dk2>
          <a:srgbClr val="FFFFCC"/>
        </a:dk2>
        <a:lt2>
          <a:srgbClr val="000094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CDCDC"/>
        </a:accent4>
        <a:accent5>
          <a:srgbClr val="ADC8FF"/>
        </a:accent5>
        <a:accent6>
          <a:srgbClr val="8900E5"/>
        </a:accent6>
        <a:hlink>
          <a:srgbClr val="FF3399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CCA"/>
        </a:accent5>
        <a:accent6>
          <a:srgbClr val="4345A2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AAB82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5"/>
        </a:accent5>
        <a:accent6>
          <a:srgbClr val="ACACAC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_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7"/>
      </a:accent6>
      <a:hlink>
        <a:srgbClr val="CCCCFF"/>
      </a:hlink>
      <a:folHlink>
        <a:srgbClr val="B2B2B2"/>
      </a:folHlink>
    </a:clrScheme>
    <a:fontScheme name="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">
        <a:dk1>
          <a:srgbClr val="FFFFFF"/>
        </a:dk1>
        <a:lt1>
          <a:srgbClr val="0000FF"/>
        </a:lt1>
        <a:dk2>
          <a:srgbClr val="FFFF00"/>
        </a:dk2>
        <a:lt2>
          <a:srgbClr val="0000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CDCDC"/>
        </a:accent4>
        <a:accent5>
          <a:srgbClr val="FFCAAA"/>
        </a:accent5>
        <a:accent6>
          <a:srgbClr val="00E5E5"/>
        </a:accent6>
        <a:hlink>
          <a:srgbClr val="FF0000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7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27272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2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9"/>
        </a:accent5>
        <a:accent6>
          <a:srgbClr val="0000E5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BE5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9E5B7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2_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9EDEE"/>
        </a:accent5>
        <a:accent6>
          <a:srgbClr val="2D2D8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1186</Words>
  <Application>WPS 演示</Application>
  <PresentationFormat>在屏幕上显示</PresentationFormat>
  <Paragraphs>184</Paragraphs>
  <Slides>9</Slides>
  <Notes>0</Notes>
  <HiddenSlides>0</HiddenSlides>
  <MMClips>1</MMClips>
  <ScaleCrop>false</ScaleCrop>
  <HeadingPairs>
    <vt:vector size="8" baseType="variant">
      <vt:variant>
        <vt:lpstr>已用的字体</vt:lpstr>
      </vt:variant>
      <vt:variant>
        <vt:i4>17</vt:i4>
      </vt:variant>
      <vt:variant>
        <vt:lpstr>主题</vt:lpstr>
      </vt:variant>
      <vt:variant>
        <vt:i4>4</vt:i4>
      </vt:variant>
      <vt:variant>
        <vt:lpstr>嵌入 OLE 服务器</vt:lpstr>
      </vt:variant>
      <vt:variant>
        <vt:i4>9</vt:i4>
      </vt:variant>
      <vt:variant>
        <vt:lpstr>幻灯片标题</vt:lpstr>
      </vt:variant>
      <vt:variant>
        <vt:i4>9</vt:i4>
      </vt:variant>
    </vt:vector>
  </HeadingPairs>
  <TitlesOfParts>
    <vt:vector size="39" baseType="lpstr">
      <vt:lpstr>Arial</vt:lpstr>
      <vt:lpstr>宋体</vt:lpstr>
      <vt:lpstr>Wingdings</vt:lpstr>
      <vt:lpstr>Tahoma</vt:lpstr>
      <vt:lpstr>Times New Roman</vt:lpstr>
      <vt:lpstr>方正胖娃简体</vt:lpstr>
      <vt:lpstr>隶书</vt:lpstr>
      <vt:lpstr>楷体</vt:lpstr>
      <vt:lpstr>华文细黑</vt:lpstr>
      <vt:lpstr>仿宋</vt:lpstr>
      <vt:lpstr>楷体_GB2312</vt:lpstr>
      <vt:lpstr>黑体</vt:lpstr>
      <vt:lpstr>新宋体</vt:lpstr>
      <vt:lpstr>微软雅黑</vt:lpstr>
      <vt:lpstr>Arial Unicode MS</vt:lpstr>
      <vt:lpstr>Calibri</vt:lpstr>
      <vt:lpstr>Courier New</vt:lpstr>
      <vt:lpstr>默认设计模板</vt:lpstr>
      <vt:lpstr>Blends</vt:lpstr>
      <vt:lpstr>1_默认设计模板</vt:lpstr>
      <vt:lpstr>2_默认设计模板</vt:lpstr>
      <vt:lpstr>Photoshop.Image.7</vt:lpstr>
      <vt:lpstr>Photoshop.Image.7</vt:lpstr>
      <vt:lpstr>Equation.3</vt:lpstr>
      <vt:lpstr>Equation.DSMT4</vt:lpstr>
      <vt:lpstr>Equation.DSMT4</vt:lpstr>
      <vt:lpstr>Equation.DSMT4</vt:lpstr>
      <vt:lpstr>Equation.DSMT4</vt:lpstr>
      <vt:lpstr>Equation.DSMT4</vt:lpstr>
      <vt:lpstr>Equation.DSMT4</vt:lpstr>
      <vt:lpstr>PowerPoint 演示文稿</vt:lpstr>
      <vt:lpstr>变量与函数       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lenovo</dc:creator>
  <cp:lastModifiedBy>Administrator</cp:lastModifiedBy>
  <cp:revision>7</cp:revision>
  <dcterms:created xsi:type="dcterms:W3CDTF">2014-03-16T17:22:00Z</dcterms:created>
  <dcterms:modified xsi:type="dcterms:W3CDTF">2018-05-08T01:46:41Z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2052-10.1.0.7346</vt:lpwstr>
  </property>
</Properties>
</file>